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handoutMasterIdLst>
    <p:handoutMasterId r:id="rId20"/>
  </p:handoutMasterIdLst>
  <p:sldIdLst>
    <p:sldId id="278" r:id="rId2"/>
    <p:sldId id="314" r:id="rId3"/>
    <p:sldId id="300" r:id="rId4"/>
    <p:sldId id="301" r:id="rId5"/>
    <p:sldId id="302" r:id="rId6"/>
    <p:sldId id="303" r:id="rId7"/>
    <p:sldId id="309" r:id="rId8"/>
    <p:sldId id="315" r:id="rId9"/>
    <p:sldId id="310" r:id="rId10"/>
    <p:sldId id="311" r:id="rId11"/>
    <p:sldId id="306" r:id="rId12"/>
    <p:sldId id="308" r:id="rId13"/>
    <p:sldId id="304" r:id="rId14"/>
    <p:sldId id="312" r:id="rId15"/>
    <p:sldId id="307" r:id="rId16"/>
    <p:sldId id="316" r:id="rId17"/>
    <p:sldId id="294" r:id="rId18"/>
  </p:sldIdLst>
  <p:sldSz cx="12192000" cy="6858000"/>
  <p:notesSz cx="9872663" cy="6797675"/>
  <p:defaultTextStyle>
    <a:defPPr rtl="0">
      <a:defRPr lang="lv-LV"/>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8" clrIdx="0">
    <p:extLst>
      <p:ext uri="{19B8F6BF-5375-455C-9EA6-DF929625EA0E}">
        <p15:presenceInfo xmlns:p15="http://schemas.microsoft.com/office/powerpoint/2012/main" userId="Till Gut" providerId="None"/>
      </p:ext>
    </p:extLst>
  </p:cmAuthor>
  <p:cmAuthor id="2" name="Elsa Garcia-Maltras De Blas" initials="EGDB" lastIdx="4" clrIdx="1">
    <p:extLst>
      <p:ext uri="{19B8F6BF-5375-455C-9EA6-DF929625EA0E}">
        <p15:presenceInfo xmlns:p15="http://schemas.microsoft.com/office/powerpoint/2012/main" userId="S::elsa.garcia-maltras@fiscal.es::ead65ba4-d040-41b4-90d3-5bf7b5270d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4" d="100"/>
          <a:sy n="104" d="100"/>
        </p:scale>
        <p:origin x="732" y="108"/>
      </p:cViewPr>
      <p:guideLst/>
    </p:cSldViewPr>
  </p:slideViewPr>
  <p:notesTextViewPr>
    <p:cViewPr>
      <p:scale>
        <a:sx n="1" d="1"/>
        <a:sy n="1" d="1"/>
      </p:scale>
      <p:origin x="0" y="0"/>
    </p:cViewPr>
  </p:notesTextViewPr>
  <p:sorterViewPr>
    <p:cViewPr>
      <p:scale>
        <a:sx n="191653" d="250000"/>
        <a:sy n="191653" d="2500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pPr rtl="0"/>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pPr rtl="0"/>
            <a:fld id="{D852116A-4664-4678-9FDD-31390ADFA7EE}" type="datetimeFigureOut">
              <a:rPr lang="de-DE" smtClean="0"/>
              <a:t>21.02.2022</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pPr rtl="0"/>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pPr rtl="0"/>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pPr rtl="0"/>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pPr rtl="0"/>
            <a:fld id="{0D13A7C6-214A-4A78-8B7F-C9DA87EA3770}" type="datetimeFigureOut">
              <a:rPr lang="en-GB" smtClean="0"/>
              <a:t>21/02/2022</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pPr rtl="0"/>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rtl="0"/>
            <a:r>
              <a:rPr lang="lv-lv"/>
              <a:t>Textmasterformat bearbeiten</a:t>
            </a:r>
          </a:p>
          <a:p>
            <a:pPr lvl="1" rtl="0"/>
            <a:r>
              <a:rPr lang="lv-lv"/>
              <a:t>Zweite Ebene</a:t>
            </a:r>
          </a:p>
          <a:p>
            <a:pPr lvl="2" rtl="0"/>
            <a:r>
              <a:rPr lang="lv-lv"/>
              <a:t>Dritte Ebene</a:t>
            </a:r>
          </a:p>
          <a:p>
            <a:pPr lvl="3" rtl="0"/>
            <a:r>
              <a:rPr lang="lv-lv"/>
              <a:t>Vierte Ebene</a:t>
            </a:r>
          </a:p>
          <a:p>
            <a:pPr lvl="4" rtl="0"/>
            <a:r>
              <a:rPr lang="lv-lv"/>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pPr rtl="0"/>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pPr rtl="0"/>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en-GB"/>
          </a:p>
        </p:txBody>
      </p:sp>
      <p:sp>
        <p:nvSpPr>
          <p:cNvPr id="4" name="Foliennummernplatzhalter 3"/>
          <p:cNvSpPr>
            <a:spLocks noGrp="1"/>
          </p:cNvSpPr>
          <p:nvPr>
            <p:ph type="sldNum" sz="quarter" idx="10"/>
          </p:nvPr>
        </p:nvSpPr>
        <p:spPr/>
        <p:txBody>
          <a:bodyPr rtlCol="0"/>
          <a:lstStyle/>
          <a:p>
            <a:pPr rtl="0"/>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10"/>
          </p:nvPr>
        </p:nvSpPr>
        <p:spPr/>
        <p:txBody>
          <a:bodyPr rtlCol="0"/>
          <a:lstStyle/>
          <a:p>
            <a:pPr rtl="0"/>
            <a:fld id="{D6AD18DF-A25A-4E6D-97B2-7DF73825049B}" type="slidenum">
              <a:rPr lang="es-ES" smtClean="0"/>
              <a:t>4</a:t>
            </a:fld>
            <a:endParaRPr lang="es-ES"/>
          </a:p>
        </p:txBody>
      </p:sp>
    </p:spTree>
    <p:extLst>
      <p:ext uri="{BB962C8B-B14F-4D97-AF65-F5344CB8AC3E}">
        <p14:creationId xmlns:p14="http://schemas.microsoft.com/office/powerpoint/2010/main" val="3557806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r>
              <a:rPr lang="lv-lv"/>
              <a:t>72., 87., 88., 89. apsvērums</a:t>
            </a:r>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a:p>
          <a:p>
            <a:pPr marL="0" marR="0" indent="0" algn="l" defTabSz="914400" rtl="0" eaLnBrk="1" fontAlgn="auto" latinLnBrk="0" hangingPunct="1">
              <a:lnSpc>
                <a:spcPct val="100000"/>
              </a:lnSpc>
              <a:spcBef>
                <a:spcPts val="0"/>
              </a:spcBef>
              <a:spcAft>
                <a:spcPts val="0"/>
              </a:spcAft>
              <a:buClrTx/>
              <a:buSzTx/>
              <a:buFontTx/>
              <a:buNone/>
              <a:tabLst/>
              <a:defRPr/>
            </a:pPr>
            <a:r>
              <a:rPr lang="lv-lv"/>
              <a:t>Pārrobežu lietās Eiropas deleģētajam prokuroram, kas izskata lietu, vajadzētu būt iespējai paļauties uz asistējošajiem Eiropas deleģētajiem prokuroriem, ja ir jāveic pasākumi citās dalībvalstīs. Ja šādām darbībām ir nepieciešama tiesas pilnvarojums, būtu skaidri jānorāda, kurā dalībvalstī pilnvarojums jāsaņem, taču jebkurā gadījumā </a:t>
            </a:r>
            <a:r>
              <a:rPr lang="lv-lv" b="1"/>
              <a:t>pilnvarojumam vajadzētu būt tikai vienam</a:t>
            </a:r>
            <a:r>
              <a:rPr lang="lv-lv"/>
              <a:t>. Ja tiesu iestādes galu galā noraida izmeklēšanas pasākumu, proti, pēc tam, kad ir izsmelti visi tiesiskās aizsardzības līdzekļi, Eiropas deleģētajam prokuroram, kas risina lietu, būtu jāatsauc pieprasījums vai rīkojums.</a:t>
            </a:r>
          </a:p>
          <a:p>
            <a:pPr rtl="0"/>
            <a:endParaRPr lang="es-ES" dirty="0"/>
          </a:p>
        </p:txBody>
      </p:sp>
      <p:sp>
        <p:nvSpPr>
          <p:cNvPr id="4" name="Marcador de número de diapositiva 3"/>
          <p:cNvSpPr>
            <a:spLocks noGrp="1"/>
          </p:cNvSpPr>
          <p:nvPr>
            <p:ph type="sldNum" sz="quarter" idx="10"/>
          </p:nvPr>
        </p:nvSpPr>
        <p:spPr/>
        <p:txBody>
          <a:bodyPr rtlCol="0"/>
          <a:lstStyle/>
          <a:p>
            <a:pPr rtl="0"/>
            <a:fld id="{D6AD18DF-A25A-4E6D-97B2-7DF73825049B}" type="slidenum">
              <a:rPr lang="es-ES" smtClean="0"/>
              <a:t>10</a:t>
            </a:fld>
            <a:endParaRPr lang="es-ES"/>
          </a:p>
        </p:txBody>
      </p:sp>
    </p:spTree>
    <p:extLst>
      <p:ext uri="{BB962C8B-B14F-4D97-AF65-F5344CB8AC3E}">
        <p14:creationId xmlns:p14="http://schemas.microsoft.com/office/powerpoint/2010/main" val="2336869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lv-lv"/>
              <a:t>KIG = kopīgas izmeklēšanas grupas, kas sastāv no prokuroriem un tiesībaizsardzības iestādēm, kas izveidotas ar rakstisku vienošanos starp dažādām valstīm uz ierobežotu laiku. Kopīgās izmeklēšanas grupas tieši vāc pierādījumus saskaņā ar tās valsts tiesību aktiem, kurā tie tiek vākti, un kurus var tieši kopīgot ar dalībniekiem, neizmantojot citus savstarpējās tiesiskās palīdzības rīkus. </a:t>
            </a:r>
            <a:endParaRPr lang="es-ES" dirty="0"/>
          </a:p>
        </p:txBody>
      </p:sp>
      <p:sp>
        <p:nvSpPr>
          <p:cNvPr id="4" name="Marcador de número de diapositiva 3"/>
          <p:cNvSpPr>
            <a:spLocks noGrp="1"/>
          </p:cNvSpPr>
          <p:nvPr>
            <p:ph type="sldNum" sz="quarter" idx="10"/>
          </p:nvPr>
        </p:nvSpPr>
        <p:spPr/>
        <p:txBody>
          <a:bodyPr rtlCol="0"/>
          <a:lstStyle/>
          <a:p>
            <a:pPr rtl="0"/>
            <a:fld id="{D6AD18DF-A25A-4E6D-97B2-7DF73825049B}" type="slidenum">
              <a:rPr lang="es-ES" smtClean="0"/>
              <a:t>11</a:t>
            </a:fld>
            <a:endParaRPr lang="es-ES"/>
          </a:p>
        </p:txBody>
      </p:sp>
    </p:spTree>
    <p:extLst>
      <p:ext uri="{BB962C8B-B14F-4D97-AF65-F5344CB8AC3E}">
        <p14:creationId xmlns:p14="http://schemas.microsoft.com/office/powerpoint/2010/main" val="2464581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lv-lv"/>
              <a:t>Pareizā atbilde ir C)</a:t>
            </a:r>
            <a:endParaRPr lang="en-GB" dirty="0"/>
          </a:p>
        </p:txBody>
      </p:sp>
      <p:sp>
        <p:nvSpPr>
          <p:cNvPr id="4" name="Marcador de número de diapositiva 3"/>
          <p:cNvSpPr>
            <a:spLocks noGrp="1"/>
          </p:cNvSpPr>
          <p:nvPr>
            <p:ph type="sldNum" sz="quarter" idx="10"/>
          </p:nvPr>
        </p:nvSpPr>
        <p:spPr/>
        <p:txBody>
          <a:bodyPr rtlCol="0"/>
          <a:lstStyle/>
          <a:p>
            <a:pPr rtl="0"/>
            <a:fld id="{D6AD18DF-A25A-4E6D-97B2-7DF73825049B}" type="slidenum">
              <a:rPr lang="es-ES" smtClean="0"/>
              <a:t>16</a:t>
            </a:fld>
            <a:endParaRPr lang="es-ES"/>
          </a:p>
        </p:txBody>
      </p:sp>
    </p:spTree>
    <p:extLst>
      <p:ext uri="{BB962C8B-B14F-4D97-AF65-F5344CB8AC3E}">
        <p14:creationId xmlns:p14="http://schemas.microsoft.com/office/powerpoint/2010/main" val="27730917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rtlCol="0"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pPr rtl="0"/>
            <a:r>
              <a:rPr lang="lv-lv"/>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rtlCol="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lv-lv"/>
              <a:t>Click to edit Master subtitle style</a:t>
            </a:r>
            <a:endParaRPr lang="en-US" dirty="0"/>
          </a:p>
        </p:txBody>
      </p:sp>
      <p:sp>
        <p:nvSpPr>
          <p:cNvPr id="5" name="Footer Placeholder 4"/>
          <p:cNvSpPr>
            <a:spLocks noGrp="1"/>
          </p:cNvSpPr>
          <p:nvPr>
            <p:ph type="ftr" sz="quarter" idx="11"/>
          </p:nvPr>
        </p:nvSpPr>
        <p:spPr/>
        <p:txBody>
          <a:bodyPr rtlCol="0"/>
          <a:lstStyle>
            <a:lvl1pPr>
              <a:defRPr>
                <a:latin typeface="Trebuchet MS" panose="020B0603020202020204" pitchFamily="34" charset="0"/>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latin typeface="Trebuchet MS" panose="020B0603020202020204" pitchFamily="34" charset="0"/>
              </a:defRPr>
            </a:lvl1pPr>
          </a:lstStyle>
          <a:p>
            <a:pPr rtl="0"/>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3" name="Content Placeholder 2"/>
          <p:cNvSpPr>
            <a:spLocks noGrp="1"/>
          </p:cNvSpPr>
          <p:nvPr>
            <p:ph idx="1"/>
          </p:nvPr>
        </p:nvSpPr>
        <p:spPr>
          <a:xfrm>
            <a:off x="687848" y="1833821"/>
            <a:ext cx="9916652" cy="4023360"/>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rtlCol="0"/>
          <a:lstStyle/>
          <a:p>
            <a:pPr rtl="0"/>
            <a:endParaRPr lang="en-US" dirty="0"/>
          </a:p>
        </p:txBody>
      </p:sp>
      <p:sp>
        <p:nvSpPr>
          <p:cNvPr id="5" name="Foliennummernplatzhalter 4"/>
          <p:cNvSpPr>
            <a:spLocks noGrp="1"/>
          </p:cNvSpPr>
          <p:nvPr>
            <p:ph type="sldNum" sz="quarter" idx="12"/>
          </p:nvPr>
        </p:nvSpPr>
        <p:spPr/>
        <p:txBody>
          <a:bodyPr rtlCol="0"/>
          <a:lstStyle/>
          <a:p>
            <a:pPr rtl="0"/>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rtlCol="0" anchor="b">
            <a:normAutofit/>
          </a:bodyPr>
          <a:lstStyle>
            <a:lvl1pPr>
              <a:defRPr sz="3600" b="0">
                <a:solidFill>
                  <a:srgbClr val="FFFFFF"/>
                </a:solidFill>
              </a:defRPr>
            </a:lvl1pPr>
          </a:lstStyle>
          <a:p>
            <a:pPr rtl="0"/>
            <a:r>
              <a:rPr lang="lv-lv"/>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4" name="Text Placeholder 3"/>
          <p:cNvSpPr>
            <a:spLocks noGrp="1"/>
          </p:cNvSpPr>
          <p:nvPr>
            <p:ph type="body" sz="half" idx="2"/>
          </p:nvPr>
        </p:nvSpPr>
        <p:spPr>
          <a:xfrm>
            <a:off x="457200" y="2875280"/>
            <a:ext cx="3200400" cy="3379124"/>
          </a:xfrm>
        </p:spPr>
        <p:txBody>
          <a:bodyPr lIns="91440" rIns="91440" rtlCol="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lv-lv"/>
              <a:t>Edit Master text styles</a:t>
            </a:r>
          </a:p>
        </p:txBody>
      </p:sp>
      <p:sp>
        <p:nvSpPr>
          <p:cNvPr id="6" name="Footer Placeholder 5"/>
          <p:cNvSpPr>
            <a:spLocks noGrp="1"/>
          </p:cNvSpPr>
          <p:nvPr>
            <p:ph type="ftr" sz="quarter" idx="11"/>
          </p:nvPr>
        </p:nvSpPr>
        <p:spPr>
          <a:xfrm>
            <a:off x="4231648" y="6459785"/>
            <a:ext cx="5217152" cy="365125"/>
          </a:xfrm>
        </p:spPr>
        <p:txBody>
          <a:bodyPr rtlCol="0"/>
          <a:lstStyle>
            <a:lvl1pPr algn="l">
              <a:defRPr>
                <a:solidFill>
                  <a:schemeClr val="tx2"/>
                </a:solidFill>
              </a:defRPr>
            </a:lvl1pPr>
          </a:lstStyle>
          <a:p>
            <a:pPr rtl="0"/>
            <a:endParaRPr lang="en-US" dirty="0"/>
          </a:p>
        </p:txBody>
      </p:sp>
      <p:sp>
        <p:nvSpPr>
          <p:cNvPr id="7" name="Slide Number Placeholder 6"/>
          <p:cNvSpPr>
            <a:spLocks noGrp="1"/>
          </p:cNvSpPr>
          <p:nvPr>
            <p:ph type="sldNum" sz="quarter" idx="12"/>
          </p:nvPr>
        </p:nvSpPr>
        <p:spPr>
          <a:xfrm>
            <a:off x="9448801" y="6459785"/>
            <a:ext cx="1191812" cy="365125"/>
          </a:xfrm>
        </p:spPr>
        <p:txBody>
          <a:bodyPr rtlCol="0"/>
          <a:lstStyle>
            <a:lvl1pPr>
              <a:defRPr>
                <a:solidFill>
                  <a:schemeClr val="tx2"/>
                </a:solidFill>
              </a:defRPr>
            </a:lvl1pPr>
          </a:lstStyle>
          <a:p>
            <a:pPr rtl="0"/>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rtlCol="0" anchor="b" anchorCtr="0">
            <a:normAutofit/>
          </a:bodyPr>
          <a:lstStyle>
            <a:lvl1pPr>
              <a:lnSpc>
                <a:spcPct val="85000"/>
              </a:lnSpc>
              <a:defRPr sz="8000" b="0">
                <a:solidFill>
                  <a:schemeClr val="tx1">
                    <a:lumMod val="85000"/>
                    <a:lumOff val="15000"/>
                  </a:schemeClr>
                </a:solidFill>
              </a:defRPr>
            </a:lvl1pPr>
          </a:lstStyle>
          <a:p>
            <a:pPr rtl="0"/>
            <a:r>
              <a:rPr lang="lv-lv"/>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rtlCol="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v-lv"/>
              <a:t>Edit Master text styles</a:t>
            </a:r>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rtlCol="0" anchor="ctr">
            <a:normAutofit/>
          </a:bodyPr>
          <a:lstStyle>
            <a:lvl1pPr algn="ctr">
              <a:defRPr sz="6000" baseline="0"/>
            </a:lvl1pPr>
          </a:lstStyle>
          <a:p>
            <a:pPr rtl="0"/>
            <a:r>
              <a:rPr lang="lv-lv"/>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rtlCol="0" anchor="b">
            <a:noAutofit/>
          </a:bodyPr>
          <a:lstStyle>
            <a:lvl1pPr>
              <a:defRPr sz="3600" b="0">
                <a:solidFill>
                  <a:srgbClr val="FFFFFF"/>
                </a:solidFill>
              </a:defRPr>
            </a:lvl1pPr>
          </a:lstStyle>
          <a:p>
            <a:pPr rtl="0"/>
            <a:r>
              <a:rPr lang="lv-lv"/>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rtlCol="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lv-lv"/>
              <a:t>Edit Master text styles</a:t>
            </a:r>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rtlCol="0" anchor="ctr">
            <a:normAutofit/>
          </a:bodyPr>
          <a:lstStyle>
            <a:lvl1pPr algn="ctr">
              <a:defRPr sz="6000"/>
            </a:lvl1pPr>
          </a:lstStyle>
          <a:p>
            <a:pPr rtl="0"/>
            <a:r>
              <a:rPr lang="lv-lv"/>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rtlCol="0" anchor="b" anchorCtr="0">
            <a:normAutofit/>
          </a:bodyPr>
          <a:lstStyle>
            <a:lvl1pPr>
              <a:lnSpc>
                <a:spcPct val="85000"/>
              </a:lnSpc>
              <a:defRPr sz="8000" b="0">
                <a:solidFill>
                  <a:schemeClr val="bg1"/>
                </a:solidFill>
              </a:defRPr>
            </a:lvl1pPr>
          </a:lstStyle>
          <a:p>
            <a:pPr rtl="0"/>
            <a:r>
              <a:rPr lang="lv-lv"/>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rtlCol="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v-lv"/>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rtlCol="0"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pPr rtl="0"/>
            <a:r>
              <a:rPr lang="lv-lv"/>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rtlCol="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lv-lv"/>
              <a:t>Click to edit Master subtitle style</a:t>
            </a:r>
            <a:endParaRPr lang="en-US" dirty="0"/>
          </a:p>
        </p:txBody>
      </p:sp>
      <p:sp>
        <p:nvSpPr>
          <p:cNvPr id="5" name="Footer Placeholder 4"/>
          <p:cNvSpPr>
            <a:spLocks noGrp="1"/>
          </p:cNvSpPr>
          <p:nvPr>
            <p:ph type="ftr" sz="quarter" idx="11"/>
          </p:nvPr>
        </p:nvSpPr>
        <p:spPr/>
        <p:txBody>
          <a:bodyPr rtlCol="0"/>
          <a:lstStyle>
            <a:lvl1pPr>
              <a:defRPr>
                <a:latin typeface="Trebuchet MS" panose="020B0603020202020204" pitchFamily="34" charset="0"/>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latin typeface="Trebuchet MS" panose="020B0603020202020204" pitchFamily="34" charset="0"/>
              </a:defRPr>
            </a:lvl1pPr>
          </a:lstStyle>
          <a:p>
            <a:pPr rtl="0"/>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rtlCol="0"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pPr rtl="0"/>
            <a:r>
              <a:rPr lang="lv-lv"/>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rtlCol="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lv-lv"/>
              <a:t>Click to edit Master subtitle style</a:t>
            </a:r>
            <a:endParaRPr lang="en-US" dirty="0"/>
          </a:p>
        </p:txBody>
      </p:sp>
      <p:sp>
        <p:nvSpPr>
          <p:cNvPr id="5" name="Footer Placeholder 4"/>
          <p:cNvSpPr>
            <a:spLocks noGrp="1"/>
          </p:cNvSpPr>
          <p:nvPr>
            <p:ph type="ftr" sz="quarter" idx="11"/>
          </p:nvPr>
        </p:nvSpPr>
        <p:spPr/>
        <p:txBody>
          <a:bodyPr rtlCol="0"/>
          <a:lstStyle>
            <a:lvl1pPr>
              <a:defRPr>
                <a:latin typeface="Trebuchet MS" panose="020B0603020202020204" pitchFamily="34" charset="0"/>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latin typeface="Trebuchet MS" panose="020B0603020202020204" pitchFamily="34" charset="0"/>
              </a:defRPr>
            </a:lvl1pPr>
          </a:lstStyle>
          <a:p>
            <a:pPr rtl="0"/>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rtlCol="0"/>
          <a:lstStyle>
            <a:lvl1pPr>
              <a:defRPr/>
            </a:lvl1pPr>
          </a:lstStyle>
          <a:p>
            <a:pPr rtl="0"/>
            <a:r>
              <a:rPr lang="lv-lv"/>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rtlCol="0"/>
          <a:lstStyle>
            <a:lvl1pPr marL="0">
              <a:defRPr>
                <a:latin typeface="Trebuchet MS" panose="020B0603020202020204" pitchFamily="34" charset="0"/>
              </a:defRPr>
            </a:lvl1pPr>
          </a:lstStyle>
          <a:p>
            <a:pPr rtl="0"/>
            <a:r>
              <a:rPr lang="lv-lv"/>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6113E31D-E2AB-40D1-8B51-AFA5AFEF393A}"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marL="0">
              <a:defRPr>
                <a:latin typeface="Trebuchet MS" panose="020B0603020202020204" pitchFamily="34" charset="0"/>
              </a:defRPr>
            </a:lvl1pPr>
          </a:lstStyle>
          <a:p>
            <a:pPr rtl="0"/>
            <a:r>
              <a:rPr lang="lv-lv"/>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rtlCol="0"/>
          <a:lstStyle>
            <a:lvl1pPr marL="0">
              <a:defRPr>
                <a:latin typeface="Trebuchet MS" panose="020B0603020202020204" pitchFamily="34" charset="0"/>
              </a:defRPr>
            </a:lvl1pPr>
          </a:lstStyle>
          <a:p>
            <a:pPr rtl="0"/>
            <a:r>
              <a:rPr lang="lv-lv"/>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rtlCol="0"/>
          <a:lstStyle/>
          <a:p>
            <a:pPr rtl="0"/>
            <a:r>
              <a:rPr lang="lv-lv"/>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4" name="Content Placeholder 3"/>
          <p:cNvSpPr>
            <a:spLocks noGrp="1"/>
          </p:cNvSpPr>
          <p:nvPr>
            <p:ph sz="half" idx="2"/>
          </p:nvPr>
        </p:nvSpPr>
        <p:spPr>
          <a:xfrm>
            <a:off x="5841243" y="1958603"/>
            <a:ext cx="4937760" cy="423899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rtlCol="0"/>
          <a:lstStyle/>
          <a:p>
            <a:pPr rtl="0"/>
            <a:r>
              <a:rPr lang="lv-lv"/>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rtlCol="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v-lv"/>
              <a:t>Edit Master text styles</a:t>
            </a:r>
          </a:p>
        </p:txBody>
      </p:sp>
      <p:sp>
        <p:nvSpPr>
          <p:cNvPr id="4" name="Content Placeholder 3"/>
          <p:cNvSpPr>
            <a:spLocks noGrp="1"/>
          </p:cNvSpPr>
          <p:nvPr>
            <p:ph sz="half" idx="2"/>
          </p:nvPr>
        </p:nvSpPr>
        <p:spPr>
          <a:xfrm>
            <a:off x="720603" y="2582334"/>
            <a:ext cx="4937760" cy="356446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rtlCol="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v-lv"/>
              <a:t>Edit Master text styles</a:t>
            </a:r>
          </a:p>
        </p:txBody>
      </p:sp>
      <p:sp>
        <p:nvSpPr>
          <p:cNvPr id="6" name="Content Placeholder 5"/>
          <p:cNvSpPr>
            <a:spLocks noGrp="1"/>
          </p:cNvSpPr>
          <p:nvPr>
            <p:ph sz="quarter" idx="4"/>
          </p:nvPr>
        </p:nvSpPr>
        <p:spPr>
          <a:xfrm>
            <a:off x="5863079" y="2582334"/>
            <a:ext cx="4937760" cy="356446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8" name="Footer Placeholder 7"/>
          <p:cNvSpPr>
            <a:spLocks noGrp="1"/>
          </p:cNvSpPr>
          <p:nvPr>
            <p:ph type="ftr" sz="quarter" idx="11"/>
          </p:nvPr>
        </p:nvSpPr>
        <p:spPr/>
        <p:txBody>
          <a:bodyPr rtlCol="0"/>
          <a:lstStyle/>
          <a:p>
            <a:pPr rtl="0"/>
            <a:endParaRPr lang="en-US" dirty="0"/>
          </a:p>
        </p:txBody>
      </p:sp>
      <p:sp>
        <p:nvSpPr>
          <p:cNvPr id="9" name="Slide Number Placeholder 8"/>
          <p:cNvSpPr>
            <a:spLocks noGrp="1"/>
          </p:cNvSpPr>
          <p:nvPr>
            <p:ph type="sldNum" sz="quarter" idx="12"/>
          </p:nvPr>
        </p:nvSpPr>
        <p:spPr/>
        <p:txBody>
          <a:bodyPr rtlCol="0"/>
          <a:lstStyle/>
          <a:p>
            <a:pPr rtl="0"/>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5" name="Fußzeilenplatzhalter 4"/>
          <p:cNvSpPr>
            <a:spLocks noGrp="1"/>
          </p:cNvSpPr>
          <p:nvPr>
            <p:ph type="ftr" sz="quarter" idx="11"/>
          </p:nvPr>
        </p:nvSpPr>
        <p:spPr/>
        <p:txBody>
          <a:bodyPr rtlCol="0"/>
          <a:lstStyle/>
          <a:p>
            <a:pPr rtl="0"/>
            <a:endParaRPr lang="en-US" dirty="0"/>
          </a:p>
        </p:txBody>
      </p:sp>
      <p:sp>
        <p:nvSpPr>
          <p:cNvPr id="6" name="Foliennummernplatzhalter 5"/>
          <p:cNvSpPr>
            <a:spLocks noGrp="1"/>
          </p:cNvSpPr>
          <p:nvPr>
            <p:ph type="sldNum" sz="quarter" idx="12"/>
          </p:nvPr>
        </p:nvSpPr>
        <p:spPr/>
        <p:txBody>
          <a:bodyPr rtlCol="0"/>
          <a:lstStyle/>
          <a:p>
            <a:pPr rtl="0"/>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pPr rtl="0"/>
            <a:r>
              <a:rPr lang="lv-lv"/>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rtl="0"/>
            <a:r>
              <a:rPr lang="lv-lv"/>
              <a:t>Textmasterformat bearbeiten</a:t>
            </a:r>
          </a:p>
          <a:p>
            <a:pPr lvl="1" rtl="0"/>
            <a:r>
              <a:rPr lang="lv-lv"/>
              <a:t>Zweite Ebene</a:t>
            </a:r>
          </a:p>
          <a:p>
            <a:pPr lvl="2" rtl="0"/>
            <a:r>
              <a:rPr lang="lv-lv"/>
              <a:t>Dritte Ebene</a:t>
            </a:r>
          </a:p>
          <a:p>
            <a:pPr lvl="3" rtl="0"/>
            <a:r>
              <a:rPr lang="lv-lv"/>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rtl="0"/>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2.t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rtlCol="0"/>
          <a:lstStyle/>
          <a:p>
            <a:pPr rtl="0"/>
            <a:br>
              <a:rPr lang="en-US" dirty="0"/>
            </a:br>
            <a:br>
              <a:rPr lang="en-US" dirty="0"/>
            </a:br>
            <a:endParaRPr lang="de-DE" dirty="0"/>
          </a:p>
        </p:txBody>
      </p:sp>
      <p:sp>
        <p:nvSpPr>
          <p:cNvPr id="2" name="Foliennummernplatzhalter 1"/>
          <p:cNvSpPr>
            <a:spLocks noGrp="1"/>
          </p:cNvSpPr>
          <p:nvPr>
            <p:ph type="sldNum" sz="quarter" idx="12"/>
          </p:nvPr>
        </p:nvSpPr>
        <p:spPr/>
        <p:txBody>
          <a:bodyPr rtlCol="0"/>
          <a:lstStyle/>
          <a:p>
            <a:pPr rtl="0"/>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6" name="Rectangle 5">
            <a:extLst>
              <a:ext uri="{FF2B5EF4-FFF2-40B4-BE49-F238E27FC236}">
                <a16:creationId xmlns:a16="http://schemas.microsoft.com/office/drawing/2014/main" id="{046DFED3-DCDD-4406-BC07-C4389471B5D7}"/>
              </a:ext>
            </a:extLst>
          </p:cNvPr>
          <p:cNvSpPr/>
          <p:nvPr/>
        </p:nvSpPr>
        <p:spPr>
          <a:xfrm>
            <a:off x="511728" y="5395979"/>
            <a:ext cx="7491369" cy="646331"/>
          </a:xfrm>
          <a:prstGeom prst="rect">
            <a:avLst/>
          </a:prstGeom>
        </p:spPr>
        <p:txBody>
          <a:bodyPr wrap="square" rtlCol="0">
            <a:spAutoFit/>
          </a:bodyPr>
          <a:lstStyle/>
          <a:p>
            <a:pPr rtl="0"/>
            <a:r>
              <a:rPr lang="lv-lv" dirty="0">
                <a:solidFill>
                  <a:schemeClr val="bg1"/>
                </a:solidFill>
              </a:rPr>
              <a:t>Sadarbība ar </a:t>
            </a:r>
            <a:r>
              <a:rPr lang="en-gb" i="1" dirty="0">
                <a:solidFill>
                  <a:schemeClr val="bg1"/>
                </a:solidFill>
              </a:rPr>
              <a:t>EPPO </a:t>
            </a:r>
            <a:r>
              <a:rPr lang="en-gb" dirty="0" err="1">
                <a:solidFill>
                  <a:schemeClr val="bg1"/>
                </a:solidFill>
              </a:rPr>
              <a:t>decentralizētā</a:t>
            </a:r>
            <a:r>
              <a:rPr lang="en-gb" dirty="0">
                <a:solidFill>
                  <a:schemeClr val="bg1"/>
                </a:solidFill>
              </a:rPr>
              <a:t> </a:t>
            </a:r>
            <a:r>
              <a:rPr lang="en-gb" dirty="0" err="1">
                <a:solidFill>
                  <a:schemeClr val="bg1"/>
                </a:solidFill>
              </a:rPr>
              <a:t>līmenī</a:t>
            </a:r>
            <a:r>
              <a:rPr lang="en-gb" dirty="0">
                <a:solidFill>
                  <a:schemeClr val="bg1"/>
                </a:solidFill>
              </a:rPr>
              <a:t> – 
</a:t>
            </a:r>
            <a:br>
              <a:rPr lang="en-US" dirty="0">
                <a:solidFill>
                  <a:schemeClr val="bg1"/>
                </a:solidFill>
              </a:rPr>
            </a:br>
            <a:r>
              <a:rPr lang="lv-lv" dirty="0">
                <a:solidFill>
                  <a:schemeClr val="bg1"/>
                </a:solidFill>
              </a:rPr>
              <a:t>mācību materiāli prokuroriem un </a:t>
            </a:r>
            <a:r>
              <a:rPr lang="lv-lv" dirty="0" err="1">
                <a:solidFill>
                  <a:schemeClr val="bg1"/>
                </a:solidFill>
              </a:rPr>
              <a:t>izmeklētājtiesnešiem</a:t>
            </a:r>
            <a:endParaRPr lang="de-DE" dirty="0">
              <a:solidFill>
                <a:schemeClr val="bg1"/>
              </a:solidFill>
            </a:endParaRPr>
          </a:p>
        </p:txBody>
      </p:sp>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13EA9451-3414-41B0-9190-5354228799FF}"/>
              </a:ext>
            </a:extLst>
          </p:cNvPr>
          <p:cNvSpPr txBox="1"/>
          <p:nvPr/>
        </p:nvSpPr>
        <p:spPr>
          <a:xfrm>
            <a:off x="619107" y="1736404"/>
            <a:ext cx="9930906" cy="1938992"/>
          </a:xfrm>
          <a:prstGeom prst="rect">
            <a:avLst/>
          </a:prstGeom>
          <a:noFill/>
        </p:spPr>
        <p:txBody>
          <a:bodyPr wrap="square" rtlCol="0">
            <a:spAutoFit/>
          </a:bodyPr>
          <a:lstStyle/>
          <a:p>
            <a:pPr rtl="0"/>
            <a:r>
              <a:rPr lang="en-gb" sz="6000" b="1" i="1">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EPPO</a:t>
            </a:r>
            <a:r>
              <a:rPr lang="en-gb" sz="6000" b="1">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rPr>
              <a:t> un ES tiesu iestāžu sadarbības instrumenti</a:t>
            </a:r>
            <a:endParaRPr lang="hu-HU" sz="6000" b="1" dirty="0">
              <a:ln w="10160">
                <a:solidFill>
                  <a:schemeClr val="accent6">
                    <a:lumMod val="75000"/>
                  </a:schemeClr>
                </a:solidFill>
                <a:prstDash val="solid"/>
              </a:ln>
              <a:solidFill>
                <a:srgbClr val="FFFFFF"/>
              </a:solidFill>
              <a:effectLst>
                <a:outerShdw blurRad="50800" dist="38100" dir="2700000" algn="tl" rotWithShape="0">
                  <a:prstClr val="black">
                    <a:alpha val="40000"/>
                  </a:prstClr>
                </a:outerShdw>
              </a:effectLst>
            </a:endParaRPr>
          </a:p>
        </p:txBody>
      </p:sp>
      <p:sp>
        <p:nvSpPr>
          <p:cNvPr id="11" name="TextBox 10">
            <a:extLst>
              <a:ext uri="{FF2B5EF4-FFF2-40B4-BE49-F238E27FC236}">
                <a16:creationId xmlns:a16="http://schemas.microsoft.com/office/drawing/2014/main" id="{3876FCA6-FB91-4A0F-A5E5-112B93A497B9}"/>
              </a:ext>
            </a:extLst>
          </p:cNvPr>
          <p:cNvSpPr txBox="1"/>
          <p:nvPr/>
        </p:nvSpPr>
        <p:spPr>
          <a:xfrm>
            <a:off x="511728" y="6283074"/>
            <a:ext cx="6319520" cy="427355"/>
          </a:xfrm>
          <a:prstGeom prst="rect">
            <a:avLst/>
          </a:prstGeom>
          <a:solidFill>
            <a:schemeClr val="bg1"/>
          </a:solidFill>
        </p:spPr>
        <p:txBody>
          <a:bodyPr wrap="square" rtlCol="0">
            <a:spAutoFit/>
          </a:bodyPr>
          <a:lstStyle/>
          <a:p>
            <a:pPr marL="740410" marR="0" rtl="0">
              <a:lnSpc>
                <a:spcPct val="107000"/>
              </a:lnSpc>
              <a:spcBef>
                <a:spcPts val="0"/>
              </a:spcBef>
              <a:spcAft>
                <a:spcPts val="800"/>
              </a:spcAft>
            </a:pPr>
            <a:r>
              <a:rPr lang="lv-lv" sz="1400" kern="1200" dirty="0">
                <a:solidFill>
                  <a:srgbClr val="000000"/>
                </a:solidFill>
                <a:effectLst/>
                <a:latin typeface="Calibri" panose="020F0502020204030204" pitchFamily="34" charset="0"/>
                <a:ea typeface="Yu Mincho" panose="02020400000000000000" pitchFamily="18" charset="-128"/>
                <a:cs typeface="DokChampa" panose="020B0604020202020204" pitchFamily="34" charset="-34"/>
              </a:rPr>
              <a:t>Programmas “Tiesiskums” laikposmam no 2014. gada līdz 2020. gadam līdzfinansējums</a:t>
            </a:r>
            <a:endParaRPr lang="en-GB" sz="1100" dirty="0">
              <a:effectLst/>
              <a:latin typeface="Calibri" panose="020F0502020204030204" pitchFamily="34" charset="0"/>
              <a:ea typeface="Yu Mincho" panose="02020400000000000000" pitchFamily="18" charset="-128"/>
              <a:cs typeface="Arial Unicode MS"/>
            </a:endParaRPr>
          </a:p>
        </p:txBody>
      </p:sp>
      <p:pic>
        <p:nvPicPr>
          <p:cNvPr id="13" name="Picture 12">
            <a:extLst>
              <a:ext uri="{FF2B5EF4-FFF2-40B4-BE49-F238E27FC236}">
                <a16:creationId xmlns:a16="http://schemas.microsoft.com/office/drawing/2014/main" id="{9BEEA8CA-68BC-4BD3-B41E-734E9674AD5E}"/>
              </a:ext>
            </a:extLst>
          </p:cNvPr>
          <p:cNvPicPr/>
          <p:nvPr/>
        </p:nvPicPr>
        <p:blipFill>
          <a:blip r:embed="rId5"/>
          <a:stretch>
            <a:fillRect/>
          </a:stretch>
        </p:blipFill>
        <p:spPr>
          <a:xfrm>
            <a:off x="563689" y="6286460"/>
            <a:ext cx="609600" cy="428625"/>
          </a:xfrm>
          <a:prstGeom prst="rect">
            <a:avLst/>
          </a:prstGeom>
        </p:spPr>
      </p:pic>
      <p:pic>
        <p:nvPicPr>
          <p:cNvPr id="12" name="Picture 11">
            <a:extLst>
              <a:ext uri="{FF2B5EF4-FFF2-40B4-BE49-F238E27FC236}">
                <a16:creationId xmlns:a16="http://schemas.microsoft.com/office/drawing/2014/main" id="{316F0CA8-21B2-4F29-B18B-79E61B1BF0E4}"/>
              </a:ext>
            </a:extLst>
          </p:cNvPr>
          <p:cNvPicPr>
            <a:picLocks noChangeAspect="1"/>
          </p:cNvPicPr>
          <p:nvPr/>
        </p:nvPicPr>
        <p:blipFill>
          <a:blip r:embed="rId6"/>
          <a:stretch>
            <a:fillRect/>
          </a:stretch>
        </p:blipFill>
        <p:spPr>
          <a:xfrm>
            <a:off x="378525" y="5070755"/>
            <a:ext cx="6751948" cy="1746722"/>
          </a:xfrm>
          <a:prstGeom prst="rect">
            <a:avLst/>
          </a:prstGeom>
        </p:spPr>
      </p:pic>
    </p:spTree>
    <p:extLst>
      <p:ext uri="{BB962C8B-B14F-4D97-AF65-F5344CB8AC3E}">
        <p14:creationId xmlns:p14="http://schemas.microsoft.com/office/powerpoint/2010/main" val="2996782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fontScale="90000"/>
          </a:bodyPr>
          <a:lstStyle/>
          <a:p>
            <a:pPr rtl="0"/>
            <a:br>
              <a:rPr lang="es-ES_tradnl" dirty="0"/>
            </a:br>
            <a:r>
              <a:rPr lang="lv-lv" sz="5300"/>
              <a:t>SAVSTARPĒJA ATZĪŠANA UN NE TIKAI</a:t>
            </a:r>
            <a:endParaRPr lang="es-ES" sz="5300" dirty="0"/>
          </a:p>
        </p:txBody>
      </p:sp>
      <p:sp>
        <p:nvSpPr>
          <p:cNvPr id="3" name="Subtítulo 2"/>
          <p:cNvSpPr>
            <a:spLocks noGrp="1"/>
          </p:cNvSpPr>
          <p:nvPr>
            <p:ph idx="1"/>
          </p:nvPr>
        </p:nvSpPr>
        <p:spPr/>
        <p:txBody>
          <a:bodyPr rtlCol="0">
            <a:normAutofit lnSpcReduction="10000"/>
          </a:bodyPr>
          <a:lstStyle/>
          <a:p>
            <a:pPr algn="just" rtl="0"/>
            <a:endParaRPr lang="es-ES_tradnl" b="1" dirty="0"/>
          </a:p>
          <a:p>
            <a:pPr algn="just" rtl="0"/>
            <a:r>
              <a:rPr lang="en-gb" b="1" i="1">
                <a:solidFill>
                  <a:schemeClr val="tx1"/>
                </a:solidFill>
                <a:latin typeface="+mn-lt"/>
              </a:rPr>
              <a:t>EPPO</a:t>
            </a:r>
            <a:r>
              <a:rPr lang="en-gb" b="1">
                <a:solidFill>
                  <a:schemeClr val="tx1"/>
                </a:solidFill>
                <a:latin typeface="+mn-lt"/>
              </a:rPr>
              <a:t> izmeklēšanas iesaistītajās dalībvalstīs: Kā tas darbojas?</a:t>
            </a:r>
          </a:p>
          <a:p>
            <a:pPr algn="just" rtl="0"/>
            <a:r>
              <a:rPr lang="lv-lv" b="1">
                <a:solidFill>
                  <a:schemeClr val="tx1"/>
                </a:solidFill>
                <a:latin typeface="+mn-lt"/>
              </a:rPr>
              <a:t>31. pants Pārrobežu izmeklēšanas:</a:t>
            </a:r>
          </a:p>
          <a:p>
            <a:pPr algn="just" rtl="0"/>
            <a:r>
              <a:rPr lang="lv-lv">
                <a:solidFill>
                  <a:schemeClr val="tx1"/>
                </a:solidFill>
                <a:latin typeface="+mn-lt"/>
              </a:rPr>
              <a:t>EDP, kurš nodarbojas ar lietu, uzdod izmeklēšanas pasākumu EDP, kas atrodas dalībvalstī, kurā šis pasākums ir jāveic.</a:t>
            </a:r>
          </a:p>
          <a:p>
            <a:pPr algn="just" rtl="0"/>
            <a:r>
              <a:rPr lang="lv-lv">
                <a:solidFill>
                  <a:schemeClr val="tx1"/>
                </a:solidFill>
                <a:latin typeface="+mn-lt"/>
              </a:rPr>
              <a:t>Ja saskaņā ar asistējošā EDP dalībvalsts tiesību aktiem ir vajadzīga tiesas atļauja, viņš šādu atļauju saņem saskaņā ar minētās dalībvalsts tiesību aktiem.</a:t>
            </a:r>
          </a:p>
          <a:p>
            <a:pPr algn="just" rtl="0"/>
            <a:r>
              <a:rPr lang="lv-lv">
                <a:solidFill>
                  <a:schemeClr val="tx1"/>
                </a:solidFill>
                <a:latin typeface="+mn-lt"/>
              </a:rPr>
              <a:t>Ja asistējošā EDP dalībvalsts tiesību aktos nav prasīta tiesas atļauja, bet EDP dalībvalsts tiesību aktos, kurš nodarbojas ar lietu, ir prasīta, to saņem pēdējais minētais EDP.</a:t>
            </a:r>
          </a:p>
          <a:p>
            <a:pPr algn="just" rtl="0"/>
            <a:r>
              <a:rPr lang="lv-lv">
                <a:solidFill>
                  <a:schemeClr val="tx1"/>
                </a:solidFill>
                <a:latin typeface="+mn-lt"/>
              </a:rPr>
              <a:t>Ja uzdotais pasākums nepastāv pilnīgi iekšējā situācijā, bet būtu pieejams pārrobežu situācijā, uz kuru attiecas instrumenti par savstarpēju atzīšanu vai pārrobežu sadarbību, EDP var izmantot šādus instrumentus.</a:t>
            </a:r>
            <a:endParaRPr lang="es-ES_tradnl" dirty="0">
              <a:solidFill>
                <a:schemeClr val="tx1"/>
              </a:solidFill>
              <a:latin typeface="+mn-lt"/>
            </a:endParaRPr>
          </a:p>
          <a:p>
            <a:pPr algn="just" rtl="0"/>
            <a:endParaRPr lang="es-ES_tradnl" b="1" dirty="0"/>
          </a:p>
        </p:txBody>
      </p:sp>
      <p:sp>
        <p:nvSpPr>
          <p:cNvPr id="4" name="Dia számának helye 3">
            <a:extLst>
              <a:ext uri="{FF2B5EF4-FFF2-40B4-BE49-F238E27FC236}">
                <a16:creationId xmlns:a16="http://schemas.microsoft.com/office/drawing/2014/main" id="{DEFE18CD-712F-4A4D-BB71-007CFA3FD3B6}"/>
              </a:ext>
            </a:extLst>
          </p:cNvPr>
          <p:cNvSpPr>
            <a:spLocks noGrp="1"/>
          </p:cNvSpPr>
          <p:nvPr>
            <p:ph type="sldNum" sz="quarter" idx="12"/>
          </p:nvPr>
        </p:nvSpPr>
        <p:spPr/>
        <p:txBody>
          <a:bodyPr rtlCol="0"/>
          <a:lstStyle/>
          <a:p>
            <a:pPr rtl="0"/>
            <a:fld id="{6113E31D-E2AB-40D1-8B51-AFA5AFEF393A}" type="slidenum">
              <a:rPr lang="en-US" smtClean="0"/>
              <a:t>10</a:t>
            </a:fld>
            <a:endParaRPr lang="en-US" dirty="0"/>
          </a:p>
        </p:txBody>
      </p:sp>
    </p:spTree>
    <p:extLst>
      <p:ext uri="{BB962C8B-B14F-4D97-AF65-F5344CB8AC3E}">
        <p14:creationId xmlns:p14="http://schemas.microsoft.com/office/powerpoint/2010/main" val="3132342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rtl="0"/>
            <a:r>
              <a:rPr lang="lv-lv"/>
              <a:t>SAVSTARPĒJA ATZĪŠANA UN NE TIKAI</a:t>
            </a:r>
            <a:br>
              <a:rPr lang="es-ES_tradnl" dirty="0"/>
            </a:br>
            <a:endParaRPr lang="es-ES" dirty="0"/>
          </a:p>
        </p:txBody>
      </p:sp>
      <p:sp>
        <p:nvSpPr>
          <p:cNvPr id="3" name="Subtítulo 2"/>
          <p:cNvSpPr>
            <a:spLocks noGrp="1"/>
          </p:cNvSpPr>
          <p:nvPr>
            <p:ph idx="1"/>
          </p:nvPr>
        </p:nvSpPr>
        <p:spPr/>
        <p:txBody>
          <a:bodyPr rtlCol="0">
            <a:noAutofit/>
          </a:bodyPr>
          <a:lstStyle/>
          <a:p>
            <a:pPr algn="l" rtl="0"/>
            <a:r>
              <a:rPr lang="lv-lv" b="1">
                <a:solidFill>
                  <a:schemeClr val="tx1"/>
                </a:solidFill>
                <a:latin typeface="+mn-lt"/>
              </a:rPr>
              <a:t>Visattiecīgākie ES instrumenti par savstarpēju atzīšanu: EIR — Eiropas izmeklēšanas rīkojums</a:t>
            </a:r>
          </a:p>
          <a:p>
            <a:pPr marL="342900" indent="-342900" algn="l" rtl="0">
              <a:buFont typeface="Arial" panose="020B0604020202020204" pitchFamily="34" charset="0"/>
              <a:buChar char="•"/>
            </a:pPr>
            <a:r>
              <a:rPr lang="lv-lv">
                <a:solidFill>
                  <a:schemeClr val="tx1"/>
                </a:solidFill>
                <a:latin typeface="+mn-lt"/>
              </a:rPr>
              <a:t>Tiesas lēmums, ko izdevusi vai apstiprinājusi kādas dalībvalsts tiesu iestāde, lai panāktu, ka kādā citā dalībvalstī veic vienu vai vairākus konkrētus izmeklēšanas pasākumus, lai iegūtu pierādījumus</a:t>
            </a:r>
          </a:p>
          <a:p>
            <a:pPr marL="342900" indent="-342900" algn="l" rtl="0">
              <a:buFont typeface="Arial" panose="020B0604020202020204" pitchFamily="34" charset="0"/>
              <a:buChar char="•"/>
            </a:pPr>
            <a:r>
              <a:rPr lang="lv-lv">
                <a:solidFill>
                  <a:schemeClr val="tx1"/>
                </a:solidFill>
                <a:latin typeface="+mn-lt"/>
              </a:rPr>
              <a:t>Attiecas uz visām dalībvalstīm, izņemot Īriju un Dāniju</a:t>
            </a:r>
          </a:p>
          <a:p>
            <a:pPr marL="342900" indent="-342900" algn="l" rtl="0">
              <a:buFont typeface="Arial" panose="020B0604020202020204" pitchFamily="34" charset="0"/>
              <a:buChar char="•"/>
            </a:pPr>
            <a:r>
              <a:rPr lang="lv-lv">
                <a:solidFill>
                  <a:schemeClr val="tx1"/>
                </a:solidFill>
                <a:latin typeface="+mn-lt"/>
              </a:rPr>
              <a:t>Visu veidu izmeklēšanas pasākumi (izņemot KIG izveidi)</a:t>
            </a:r>
          </a:p>
          <a:p>
            <a:pPr marL="342900" indent="-342900" algn="l" rtl="0">
              <a:buFont typeface="Arial" panose="020B0604020202020204" pitchFamily="34" charset="0"/>
              <a:buChar char="•"/>
            </a:pPr>
            <a:r>
              <a:rPr lang="lv-lv">
                <a:solidFill>
                  <a:schemeClr val="tx1"/>
                </a:solidFill>
                <a:latin typeface="+mn-lt"/>
              </a:rPr>
              <a:t>Konkrēti noteikumi par: apcietināto personu pārvešanu uz laiku, nopratināšanu ar video vai telefonsakaru konferences palīdzību, finanšu vai bankas informācijas iegūšana, kontrolētām piegādēm un slēptām izmeklēšanām, telesakaru pārtveršanu, sākotnējiem pasākumiem.</a:t>
            </a:r>
          </a:p>
          <a:p>
            <a:pPr marL="342900" indent="-342900" algn="l" rtl="0">
              <a:buFont typeface="Arial" panose="020B0604020202020204" pitchFamily="34" charset="0"/>
              <a:buChar char="•"/>
            </a:pPr>
            <a:r>
              <a:rPr lang="lv-lv">
                <a:solidFill>
                  <a:schemeClr val="tx1"/>
                </a:solidFill>
                <a:latin typeface="+mn-lt"/>
              </a:rPr>
              <a:t>Nosaka atzīšanas termiņu (30 dienas) un izpildes termiņu (90 dienas)</a:t>
            </a:r>
          </a:p>
          <a:p>
            <a:pPr algn="l" rtl="0"/>
            <a:endParaRPr lang="en-US" dirty="0"/>
          </a:p>
          <a:p>
            <a:pPr algn="l" rtl="0"/>
            <a:endParaRPr lang="en-US" dirty="0"/>
          </a:p>
          <a:p>
            <a:pPr algn="l" rtl="0"/>
            <a:r>
              <a:rPr lang="lv-lv"/>
              <a:t> </a:t>
            </a:r>
          </a:p>
        </p:txBody>
      </p:sp>
      <p:sp>
        <p:nvSpPr>
          <p:cNvPr id="4" name="Dia számának helye 3">
            <a:extLst>
              <a:ext uri="{FF2B5EF4-FFF2-40B4-BE49-F238E27FC236}">
                <a16:creationId xmlns:a16="http://schemas.microsoft.com/office/drawing/2014/main" id="{ECE04559-FF6A-4E15-8111-C974E1E0F4A7}"/>
              </a:ext>
            </a:extLst>
          </p:cNvPr>
          <p:cNvSpPr>
            <a:spLocks noGrp="1"/>
          </p:cNvSpPr>
          <p:nvPr>
            <p:ph type="sldNum" sz="quarter" idx="12"/>
          </p:nvPr>
        </p:nvSpPr>
        <p:spPr/>
        <p:txBody>
          <a:bodyPr rtlCol="0"/>
          <a:lstStyle/>
          <a:p>
            <a:pPr rtl="0"/>
            <a:fld id="{6113E31D-E2AB-40D1-8B51-AFA5AFEF393A}" type="slidenum">
              <a:rPr lang="en-US" smtClean="0"/>
              <a:t>11</a:t>
            </a:fld>
            <a:endParaRPr lang="en-US" dirty="0"/>
          </a:p>
        </p:txBody>
      </p:sp>
    </p:spTree>
    <p:extLst>
      <p:ext uri="{BB962C8B-B14F-4D97-AF65-F5344CB8AC3E}">
        <p14:creationId xmlns:p14="http://schemas.microsoft.com/office/powerpoint/2010/main" val="2076760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rtl="0"/>
            <a:r>
              <a:rPr lang="lv-lv"/>
              <a:t>SAVSTARPĒJA ATZĪŠANA UN NE TIKAI</a:t>
            </a:r>
            <a:br>
              <a:rPr lang="es-ES_tradnl" dirty="0"/>
            </a:br>
            <a:endParaRPr lang="es-ES" dirty="0"/>
          </a:p>
        </p:txBody>
      </p:sp>
      <p:sp>
        <p:nvSpPr>
          <p:cNvPr id="3" name="Subtítulo 2"/>
          <p:cNvSpPr>
            <a:spLocks noGrp="1"/>
          </p:cNvSpPr>
          <p:nvPr>
            <p:ph idx="1"/>
          </p:nvPr>
        </p:nvSpPr>
        <p:spPr/>
        <p:txBody>
          <a:bodyPr rtlCol="0">
            <a:normAutofit fontScale="40000" lnSpcReduction="20000"/>
          </a:bodyPr>
          <a:lstStyle/>
          <a:p>
            <a:pPr algn="l" rtl="0"/>
            <a:r>
              <a:rPr lang="lv-lv" sz="5100" b="1">
                <a:solidFill>
                  <a:schemeClr val="tx1"/>
                </a:solidFill>
                <a:latin typeface="+mn-lt"/>
              </a:rPr>
              <a:t>Visattiecīgākie ES instrumenti par savstarpēju atzīšanu: EIR — </a:t>
            </a:r>
            <a:r>
              <a:rPr lang="lv-lv" sz="4200" b="1">
                <a:solidFill>
                  <a:schemeClr val="tx1"/>
                </a:solidFill>
                <a:latin typeface="+mn-lt"/>
              </a:rPr>
              <a:t>Eiropas izmeklēšanas rīkojums</a:t>
            </a:r>
          </a:p>
          <a:p>
            <a:pPr algn="l" rtl="0"/>
            <a:r>
              <a:rPr lang="lv-lv" sz="5100">
                <a:solidFill>
                  <a:schemeClr val="tx1"/>
                </a:solidFill>
                <a:latin typeface="+mn-lt"/>
              </a:rPr>
              <a:t>Izdevējiestāde </a:t>
            </a:r>
          </a:p>
          <a:p>
            <a:pPr marL="685800" indent="-685800" algn="l" rtl="0">
              <a:buFont typeface="Arial" panose="020B0604020202020204" pitchFamily="34" charset="0"/>
              <a:buChar char="•"/>
            </a:pPr>
            <a:r>
              <a:rPr lang="lv-lv" sz="5100">
                <a:solidFill>
                  <a:schemeClr val="tx1"/>
                </a:solidFill>
                <a:latin typeface="+mn-lt"/>
              </a:rPr>
              <a:t>Atzīst atbilstīgi tādiem pašiem nosacījumiem kā tad, ja pasākumu būtu prasījusi kāda izpildvalsts iestāde (izņemot neatzīšanas/nepildīšanas pamatus)</a:t>
            </a:r>
          </a:p>
          <a:p>
            <a:pPr marL="685800" indent="-685800" algn="l" rtl="0">
              <a:buFont typeface="Arial" panose="020B0604020202020204" pitchFamily="34" charset="0"/>
              <a:buChar char="•"/>
            </a:pPr>
            <a:r>
              <a:rPr lang="lv-lv" sz="5100">
                <a:solidFill>
                  <a:schemeClr val="tx1"/>
                </a:solidFill>
                <a:latin typeface="+mn-lt"/>
              </a:rPr>
              <a:t>Ievēro formalitātes/procedūras, ko nepārprotami norādījusi izdevējiestāde, ja vien tās nav pretrunā tās tiesību pamatprincipiem</a:t>
            </a:r>
          </a:p>
          <a:p>
            <a:pPr marL="685800" indent="-685800" algn="l" rtl="0">
              <a:buFont typeface="Arial" panose="020B0604020202020204" pitchFamily="34" charset="0"/>
              <a:buChar char="•"/>
            </a:pPr>
            <a:r>
              <a:rPr lang="lv-lv" sz="5100">
                <a:solidFill>
                  <a:schemeClr val="tx1"/>
                </a:solidFill>
                <a:latin typeface="+mn-lt"/>
              </a:rPr>
              <a:t>Jāizmanto cits pasākums, ja EIR norādītais pasākums izpildvalsts tiesību aktos nav paredzēts / nebūtu izmantojams līdzīgā vietējā lietā / ar to iespējams panākt tādu pašu rezultātu, kā pielietojot līdzekļus, kas rada mazāku iejaukšanos</a:t>
            </a:r>
          </a:p>
          <a:p>
            <a:pPr algn="l" rtl="0"/>
            <a:endParaRPr lang="en-US" sz="2800" dirty="0"/>
          </a:p>
          <a:p>
            <a:pPr algn="l" rtl="0"/>
            <a:r>
              <a:rPr lang="lv-lv" sz="2600"/>
              <a:t> </a:t>
            </a:r>
          </a:p>
        </p:txBody>
      </p:sp>
      <p:sp>
        <p:nvSpPr>
          <p:cNvPr id="4" name="Dia számának helye 3">
            <a:extLst>
              <a:ext uri="{FF2B5EF4-FFF2-40B4-BE49-F238E27FC236}">
                <a16:creationId xmlns:a16="http://schemas.microsoft.com/office/drawing/2014/main" id="{03EF2A79-C19F-4A7E-8531-EED3256F9C7D}"/>
              </a:ext>
            </a:extLst>
          </p:cNvPr>
          <p:cNvSpPr>
            <a:spLocks noGrp="1"/>
          </p:cNvSpPr>
          <p:nvPr>
            <p:ph type="sldNum" sz="quarter" idx="12"/>
          </p:nvPr>
        </p:nvSpPr>
        <p:spPr/>
        <p:txBody>
          <a:bodyPr rtlCol="0"/>
          <a:lstStyle/>
          <a:p>
            <a:pPr rtl="0"/>
            <a:fld id="{6113E31D-E2AB-40D1-8B51-AFA5AFEF393A}" type="slidenum">
              <a:rPr lang="en-US" smtClean="0"/>
              <a:t>12</a:t>
            </a:fld>
            <a:endParaRPr lang="en-US" dirty="0"/>
          </a:p>
        </p:txBody>
      </p:sp>
    </p:spTree>
    <p:extLst>
      <p:ext uri="{BB962C8B-B14F-4D97-AF65-F5344CB8AC3E}">
        <p14:creationId xmlns:p14="http://schemas.microsoft.com/office/powerpoint/2010/main" val="2053247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rtl="0"/>
            <a:r>
              <a:rPr lang="lv-lv"/>
              <a:t>SAVSTARPĒJA ATZĪŠANA UN NE TIKAI</a:t>
            </a:r>
            <a:br>
              <a:rPr lang="es-ES_tradnl" dirty="0"/>
            </a:br>
            <a:endParaRPr lang="es-ES" dirty="0"/>
          </a:p>
        </p:txBody>
      </p:sp>
      <p:sp>
        <p:nvSpPr>
          <p:cNvPr id="3" name="Subtítulo 2"/>
          <p:cNvSpPr>
            <a:spLocks noGrp="1"/>
          </p:cNvSpPr>
          <p:nvPr>
            <p:ph idx="1"/>
          </p:nvPr>
        </p:nvSpPr>
        <p:spPr/>
        <p:txBody>
          <a:bodyPr rtlCol="0">
            <a:normAutofit/>
          </a:bodyPr>
          <a:lstStyle/>
          <a:p>
            <a:pPr algn="l" rtl="0"/>
            <a:r>
              <a:rPr lang="lv-lv" b="1">
                <a:solidFill>
                  <a:schemeClr val="tx1"/>
                </a:solidFill>
                <a:latin typeface="+mn-lt"/>
              </a:rPr>
              <a:t>Visattiecīgākie ES instrumenti par savstarpēju atzīšanu: Regula par iesaldēšanas un konfiskācijas rīkojumiem (piemēro no 2020. gada 19. decembra)</a:t>
            </a:r>
          </a:p>
          <a:p>
            <a:pPr algn="l" rtl="0"/>
            <a:r>
              <a:rPr lang="lv-lv">
                <a:solidFill>
                  <a:schemeClr val="tx1"/>
                </a:solidFill>
                <a:latin typeface="+mn-lt"/>
              </a:rPr>
              <a:t>= izpilde, nepārbaudot abpusējās sodāmības krāpšanu un citus FIA nodarījumus, kuri izdošanas valstī ir sodāmi ar brīvības atņemšanu, kuras maksimālais ilgums ir vismaz trīs gadi</a:t>
            </a:r>
          </a:p>
          <a:p>
            <a:pPr algn="l" rtl="0"/>
            <a:r>
              <a:rPr lang="lv-lv">
                <a:solidFill>
                  <a:schemeClr val="tx1"/>
                </a:solidFill>
                <a:latin typeface="+mn-lt"/>
              </a:rPr>
              <a:t>= izdevējiestāde nosūta iesaldēšanas/konfiskācijas apliecību izpildiestādei</a:t>
            </a:r>
          </a:p>
          <a:p>
            <a:pPr algn="l" rtl="0"/>
            <a:r>
              <a:rPr lang="lv-lv">
                <a:solidFill>
                  <a:schemeClr val="tx1"/>
                </a:solidFill>
                <a:latin typeface="+mn-lt"/>
              </a:rPr>
              <a:t>= izpilde (tostarp īpašuma pārvalde un rīcība ar to), ko reglamentē izpildes valsts tiesību akti</a:t>
            </a:r>
            <a:endParaRPr lang="es-ES_tradnl" dirty="0">
              <a:solidFill>
                <a:schemeClr val="tx1"/>
              </a:solidFill>
              <a:latin typeface="+mn-lt"/>
            </a:endParaRPr>
          </a:p>
        </p:txBody>
      </p:sp>
      <p:sp>
        <p:nvSpPr>
          <p:cNvPr id="4" name="Dia számának helye 3">
            <a:extLst>
              <a:ext uri="{FF2B5EF4-FFF2-40B4-BE49-F238E27FC236}">
                <a16:creationId xmlns:a16="http://schemas.microsoft.com/office/drawing/2014/main" id="{5ED14A71-FB9B-4FCD-B7A8-841B62443EEE}"/>
              </a:ext>
            </a:extLst>
          </p:cNvPr>
          <p:cNvSpPr>
            <a:spLocks noGrp="1"/>
          </p:cNvSpPr>
          <p:nvPr>
            <p:ph type="sldNum" sz="quarter" idx="12"/>
          </p:nvPr>
        </p:nvSpPr>
        <p:spPr/>
        <p:txBody>
          <a:bodyPr rtlCol="0"/>
          <a:lstStyle/>
          <a:p>
            <a:pPr rtl="0"/>
            <a:fld id="{6113E31D-E2AB-40D1-8B51-AFA5AFEF393A}" type="slidenum">
              <a:rPr lang="en-US" smtClean="0"/>
              <a:t>13</a:t>
            </a:fld>
            <a:endParaRPr lang="en-US" dirty="0"/>
          </a:p>
        </p:txBody>
      </p:sp>
    </p:spTree>
    <p:extLst>
      <p:ext uri="{BB962C8B-B14F-4D97-AF65-F5344CB8AC3E}">
        <p14:creationId xmlns:p14="http://schemas.microsoft.com/office/powerpoint/2010/main" val="2820833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7848" y="-216560"/>
            <a:ext cx="9967452" cy="1450757"/>
          </a:xfrm>
        </p:spPr>
        <p:txBody>
          <a:bodyPr rtlCol="0">
            <a:normAutofit/>
          </a:bodyPr>
          <a:lstStyle/>
          <a:p>
            <a:pPr rtl="0"/>
            <a:br>
              <a:rPr lang="es-ES_tradnl" dirty="0"/>
            </a:br>
            <a:r>
              <a:rPr lang="lv-lv"/>
              <a:t>SAVSTARPĒJA ATZĪŠANA UN NE TIKAI</a:t>
            </a:r>
            <a:endParaRPr lang="es-ES" sz="5300" dirty="0"/>
          </a:p>
        </p:txBody>
      </p:sp>
      <p:sp>
        <p:nvSpPr>
          <p:cNvPr id="3" name="Subtítulo 2"/>
          <p:cNvSpPr>
            <a:spLocks noGrp="1"/>
          </p:cNvSpPr>
          <p:nvPr>
            <p:ph idx="1"/>
          </p:nvPr>
        </p:nvSpPr>
        <p:spPr/>
        <p:txBody>
          <a:bodyPr rtlCol="0">
            <a:normAutofit/>
          </a:bodyPr>
          <a:lstStyle/>
          <a:p>
            <a:pPr algn="just" rtl="0"/>
            <a:endParaRPr lang="es-ES_tradnl" b="1" dirty="0"/>
          </a:p>
          <a:p>
            <a:pPr algn="just" rtl="0"/>
            <a:r>
              <a:rPr lang="en-gb" b="1" i="1">
                <a:solidFill>
                  <a:schemeClr val="tx1"/>
                </a:solidFill>
                <a:latin typeface="+mn-lt"/>
              </a:rPr>
              <a:t>EPPO</a:t>
            </a:r>
            <a:r>
              <a:rPr lang="en-gb" b="1">
                <a:solidFill>
                  <a:schemeClr val="tx1"/>
                </a:solidFill>
                <a:latin typeface="+mn-lt"/>
              </a:rPr>
              <a:t> izmeklēšana iesaistītajās dalībvalstīs: kā tas darbojas?</a:t>
            </a:r>
          </a:p>
          <a:p>
            <a:pPr algn="just" rtl="0"/>
            <a:r>
              <a:rPr lang="lv-lv" b="1">
                <a:solidFill>
                  <a:schemeClr val="tx1"/>
                </a:solidFill>
                <a:latin typeface="+mn-lt"/>
              </a:rPr>
              <a:t>31. pants pants Uzdoto pasākumu izpilde:</a:t>
            </a:r>
          </a:p>
          <a:p>
            <a:pPr algn="just" rtl="0"/>
            <a:r>
              <a:rPr lang="lv-lv">
                <a:solidFill>
                  <a:schemeClr val="tx1"/>
                </a:solidFill>
                <a:latin typeface="+mn-lt"/>
              </a:rPr>
              <a:t>Asistējošā EDP dalībvalsts tiesību akti, taču ievērojot formalitātes/procedūras, ko nepārprotami norādījis EDP, kurš nodarbojas ar lietu, ja vien tās nav pretrunā tā valsts tiesību pamatprincipiem</a:t>
            </a:r>
          </a:p>
          <a:p>
            <a:pPr algn="just" rtl="0"/>
            <a:r>
              <a:rPr lang="lv-lv" b="1">
                <a:solidFill>
                  <a:schemeClr val="tx1"/>
                </a:solidFill>
                <a:latin typeface="+mn-lt"/>
              </a:rPr>
              <a:t>31. pants pants Pirmstiesas apcietināšana un pārrobežu nodošana:</a:t>
            </a:r>
          </a:p>
          <a:p>
            <a:pPr algn="just" rtl="0"/>
            <a:r>
              <a:rPr lang="lv-lv">
                <a:solidFill>
                  <a:schemeClr val="tx1"/>
                </a:solidFill>
                <a:latin typeface="+mn-lt"/>
              </a:rPr>
              <a:t>Ja ir jāaiztur vai jānodod tāda persona, kas neatrodas dalībvalstī, kurā atrodas Eiropas deleģētais prokurors, kurš nodarbojas ar lietu, minētais prokurors izdod vai lūdz minētās dalībvalsts kompetento iestādi izdot Eiropas apcietināšanas orderi</a:t>
            </a:r>
            <a:endParaRPr lang="es-ES_tradnl" dirty="0">
              <a:solidFill>
                <a:schemeClr val="tx1"/>
              </a:solidFill>
              <a:latin typeface="+mn-lt"/>
            </a:endParaRPr>
          </a:p>
          <a:p>
            <a:pPr algn="just" rtl="0"/>
            <a:endParaRPr lang="es-ES_tradnl" b="1" dirty="0"/>
          </a:p>
        </p:txBody>
      </p:sp>
      <p:sp>
        <p:nvSpPr>
          <p:cNvPr id="4" name="Dia számának helye 3">
            <a:extLst>
              <a:ext uri="{FF2B5EF4-FFF2-40B4-BE49-F238E27FC236}">
                <a16:creationId xmlns:a16="http://schemas.microsoft.com/office/drawing/2014/main" id="{FEA1C5D9-43EF-4E1B-A906-F851E981DB22}"/>
              </a:ext>
            </a:extLst>
          </p:cNvPr>
          <p:cNvSpPr>
            <a:spLocks noGrp="1"/>
          </p:cNvSpPr>
          <p:nvPr>
            <p:ph type="sldNum" sz="quarter" idx="12"/>
          </p:nvPr>
        </p:nvSpPr>
        <p:spPr/>
        <p:txBody>
          <a:bodyPr rtlCol="0"/>
          <a:lstStyle/>
          <a:p>
            <a:pPr rtl="0"/>
            <a:fld id="{6113E31D-E2AB-40D1-8B51-AFA5AFEF393A}" type="slidenum">
              <a:rPr lang="en-US" smtClean="0"/>
              <a:t>14</a:t>
            </a:fld>
            <a:endParaRPr lang="en-US" dirty="0"/>
          </a:p>
        </p:txBody>
      </p:sp>
    </p:spTree>
    <p:extLst>
      <p:ext uri="{BB962C8B-B14F-4D97-AF65-F5344CB8AC3E}">
        <p14:creationId xmlns:p14="http://schemas.microsoft.com/office/powerpoint/2010/main" val="2234085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rtl="0"/>
            <a:r>
              <a:rPr lang="lv-lv"/>
              <a:t>SAVSTARPĒJA ATZĪŠANA UN NE TIKAI</a:t>
            </a:r>
            <a:br>
              <a:rPr lang="es-ES_tradnl" dirty="0"/>
            </a:br>
            <a:endParaRPr lang="es-ES" dirty="0"/>
          </a:p>
        </p:txBody>
      </p:sp>
      <p:sp>
        <p:nvSpPr>
          <p:cNvPr id="3" name="Subtítulo 2"/>
          <p:cNvSpPr>
            <a:spLocks noGrp="1"/>
          </p:cNvSpPr>
          <p:nvPr>
            <p:ph idx="1"/>
          </p:nvPr>
        </p:nvSpPr>
        <p:spPr/>
        <p:txBody>
          <a:bodyPr rtlCol="0">
            <a:normAutofit/>
          </a:bodyPr>
          <a:lstStyle/>
          <a:p>
            <a:pPr algn="l" rtl="0"/>
            <a:r>
              <a:rPr lang="lv-lv" b="1">
                <a:solidFill>
                  <a:schemeClr val="tx1"/>
                </a:solidFill>
                <a:latin typeface="+mn-lt"/>
              </a:rPr>
              <a:t>Visattiecīgākie ES instrumenti par savstarpēju atzīšanu: EAO </a:t>
            </a:r>
            <a:r>
              <a:rPr lang="lv-lv" b="1">
                <a:solidFill>
                  <a:schemeClr val="accent1">
                    <a:lumMod val="60000"/>
                    <a:lumOff val="40000"/>
                  </a:schemeClr>
                </a:solidFill>
                <a:latin typeface="+mn-lt"/>
              </a:rPr>
              <a:t>– </a:t>
            </a:r>
            <a:r>
              <a:rPr lang="lv-lv" b="1">
                <a:solidFill>
                  <a:schemeClr val="tx1"/>
                </a:solidFill>
                <a:latin typeface="+mn-lt"/>
              </a:rPr>
              <a:t>Eiropas apcietināšanas orderis</a:t>
            </a:r>
          </a:p>
          <a:p>
            <a:pPr algn="l" rtl="0"/>
            <a:r>
              <a:rPr lang="lv-lv">
                <a:solidFill>
                  <a:schemeClr val="tx1"/>
                </a:solidFill>
                <a:latin typeface="+mn-lt"/>
              </a:rPr>
              <a:t>Visveiksmīgākais savstarpējas atzīšanas instruments (joprojām), kas ir aizvietojis tradicionālās konvencijas par izdošanu valstu starpā</a:t>
            </a:r>
          </a:p>
          <a:p>
            <a:pPr algn="l" rtl="0"/>
            <a:r>
              <a:rPr lang="lv-lv">
                <a:solidFill>
                  <a:schemeClr val="tx1"/>
                </a:solidFill>
                <a:latin typeface="+mn-lt"/>
              </a:rPr>
              <a:t>Saskaņā ar pieejamo dalībvalstu sniegto statistiku, kas ir apkopota par 2005.–2018. gadu, kopumā tika izdoti 185 575 EAO, no kuriem 56 298 tika izpildīti.</a:t>
            </a:r>
          </a:p>
          <a:p>
            <a:pPr algn="l" rtl="0"/>
            <a:r>
              <a:rPr lang="lv-lv">
                <a:solidFill>
                  <a:schemeClr val="tx1"/>
                </a:solidFill>
                <a:latin typeface="+mn-lt"/>
              </a:rPr>
              <a:t>EAO ir tiesas nolēmums, ko izsniedz dalībvalsts, lai cita dalībvalsts apcietinātu un nodotu pieprasīto personu kriminālvajāšanas veikšanai vai lai izpildītu brīvības atņemšanas sodu, vai arī lai piemērotu ar brīvības atņemšanu saistītu drošības līdzekli</a:t>
            </a:r>
          </a:p>
          <a:p>
            <a:pPr algn="l" rtl="0"/>
            <a:endParaRPr lang="en-US" dirty="0"/>
          </a:p>
        </p:txBody>
      </p:sp>
      <p:sp>
        <p:nvSpPr>
          <p:cNvPr id="4" name="Dia számának helye 3">
            <a:extLst>
              <a:ext uri="{FF2B5EF4-FFF2-40B4-BE49-F238E27FC236}">
                <a16:creationId xmlns:a16="http://schemas.microsoft.com/office/drawing/2014/main" id="{AFC1733E-8302-4F51-980C-D7B09D1738B6}"/>
              </a:ext>
            </a:extLst>
          </p:cNvPr>
          <p:cNvSpPr>
            <a:spLocks noGrp="1"/>
          </p:cNvSpPr>
          <p:nvPr>
            <p:ph type="sldNum" sz="quarter" idx="12"/>
          </p:nvPr>
        </p:nvSpPr>
        <p:spPr/>
        <p:txBody>
          <a:bodyPr rtlCol="0"/>
          <a:lstStyle/>
          <a:p>
            <a:pPr rtl="0"/>
            <a:fld id="{6113E31D-E2AB-40D1-8B51-AFA5AFEF393A}" type="slidenum">
              <a:rPr lang="en-US" smtClean="0"/>
              <a:t>15</a:t>
            </a:fld>
            <a:endParaRPr lang="en-US" dirty="0"/>
          </a:p>
        </p:txBody>
      </p:sp>
    </p:spTree>
    <p:extLst>
      <p:ext uri="{BB962C8B-B14F-4D97-AF65-F5344CB8AC3E}">
        <p14:creationId xmlns:p14="http://schemas.microsoft.com/office/powerpoint/2010/main" val="154073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lv-lv"/>
              <a:t>PĒDĒJĀ VIKTORĪNA — PĀRBAUDI SAVAS ZINĀŠANAS</a:t>
            </a:r>
            <a:endParaRPr lang="en-GB" dirty="0"/>
          </a:p>
        </p:txBody>
      </p:sp>
      <p:sp>
        <p:nvSpPr>
          <p:cNvPr id="3" name="Marcador de contenido 2"/>
          <p:cNvSpPr>
            <a:spLocks noGrp="1"/>
          </p:cNvSpPr>
          <p:nvPr>
            <p:ph idx="1"/>
          </p:nvPr>
        </p:nvSpPr>
        <p:spPr/>
        <p:txBody>
          <a:bodyPr rtlCol="0"/>
          <a:lstStyle/>
          <a:p>
            <a:pPr marL="0" indent="0" rtl="0">
              <a:buNone/>
            </a:pPr>
            <a:r>
              <a:rPr lang="lv-lv">
                <a:solidFill>
                  <a:schemeClr val="tx1"/>
                </a:solidFill>
                <a:latin typeface="+mn-lt"/>
              </a:rPr>
              <a:t>Lai iesaistītajā dalībvalstī, kas nav EDP, kurš nodarbojas ar lietu, valsts, veiktu meklēšanu un izņemšanu gadījumā, ja saskaņā ar EDP, kurš nodarbojas ar lietu, dalībvalsts tiesību aktiem tādam pasākumam nav prasīta tiesas atļauja …</a:t>
            </a:r>
          </a:p>
          <a:p>
            <a:pPr marL="0" indent="0" rtl="0">
              <a:buNone/>
            </a:pPr>
            <a:r>
              <a:rPr lang="lv-lv">
                <a:solidFill>
                  <a:schemeClr val="tx1"/>
                </a:solidFill>
                <a:latin typeface="+mn-lt"/>
              </a:rPr>
              <a:t>A) EDP, kurš nodarbojas ar lietu, vajadzēs izdot EIR</a:t>
            </a:r>
          </a:p>
          <a:p>
            <a:pPr marL="0" indent="0" rtl="0">
              <a:buNone/>
            </a:pPr>
            <a:r>
              <a:rPr lang="lv-lv">
                <a:solidFill>
                  <a:schemeClr val="tx1"/>
                </a:solidFill>
                <a:latin typeface="+mn-lt"/>
              </a:rPr>
              <a:t>B) Asistējošajam prokuroram savā valstī bez papildu atļaujām tieši veiks meklēšanu un izņemšanu, ko ir uzdevis prokurors, kurš nodarbojas ar lietu</a:t>
            </a:r>
            <a:endParaRPr lang="es-ES_tradnl" dirty="0">
              <a:solidFill>
                <a:schemeClr val="tx1"/>
              </a:solidFill>
              <a:latin typeface="+mn-lt"/>
            </a:endParaRPr>
          </a:p>
          <a:p>
            <a:pPr marL="0" indent="0" rtl="0">
              <a:buNone/>
            </a:pPr>
            <a:r>
              <a:rPr lang="lv-lv">
                <a:solidFill>
                  <a:schemeClr val="tx1"/>
                </a:solidFill>
                <a:latin typeface="+mn-lt"/>
              </a:rPr>
              <a:t>C) Asistējošais prokurors tieši veiks meklēšanu un izņemšanu, ko viņa valstī ir uzdevis prokurors, kurš nodarbojas ar lietu, taču viņam būs nepieciešams saņemt tiesas atļauju, ja tāda ir prasīta tā valsts tiesību aktos</a:t>
            </a:r>
          </a:p>
          <a:p>
            <a:pPr marL="514350" indent="-514350" rtl="0">
              <a:buAutoNum type="alphaLcParenR"/>
            </a:pPr>
            <a:endParaRPr lang="en-GB" dirty="0"/>
          </a:p>
        </p:txBody>
      </p:sp>
      <p:sp>
        <p:nvSpPr>
          <p:cNvPr id="4" name="Dia számának helye 3">
            <a:extLst>
              <a:ext uri="{FF2B5EF4-FFF2-40B4-BE49-F238E27FC236}">
                <a16:creationId xmlns:a16="http://schemas.microsoft.com/office/drawing/2014/main" id="{4D10A339-B9A8-4ED4-B525-4801E56D164F}"/>
              </a:ext>
            </a:extLst>
          </p:cNvPr>
          <p:cNvSpPr>
            <a:spLocks noGrp="1"/>
          </p:cNvSpPr>
          <p:nvPr>
            <p:ph type="sldNum" sz="quarter" idx="12"/>
          </p:nvPr>
        </p:nvSpPr>
        <p:spPr/>
        <p:txBody>
          <a:bodyPr rtlCol="0"/>
          <a:lstStyle/>
          <a:p>
            <a:pPr rtl="0"/>
            <a:fld id="{6113E31D-E2AB-40D1-8B51-AFA5AFEF393A}" type="slidenum">
              <a:rPr lang="en-US" smtClean="0"/>
              <a:t>16</a:t>
            </a:fld>
            <a:endParaRPr lang="en-US" dirty="0"/>
          </a:p>
        </p:txBody>
      </p:sp>
    </p:spTree>
    <p:extLst>
      <p:ext uri="{BB962C8B-B14F-4D97-AF65-F5344CB8AC3E}">
        <p14:creationId xmlns:p14="http://schemas.microsoft.com/office/powerpoint/2010/main" val="874297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lv-lv">
                <a:solidFill>
                  <a:schemeClr val="tx1">
                    <a:lumMod val="50000"/>
                    <a:lumOff val="50000"/>
                  </a:schemeClr>
                </a:solidFill>
              </a:rPr>
              <a:t>Paldies par </a:t>
            </a:r>
            <a:br>
              <a:rPr lang="en-GB" dirty="0">
                <a:solidFill>
                  <a:schemeClr val="tx1">
                    <a:lumMod val="50000"/>
                    <a:lumOff val="50000"/>
                  </a:schemeClr>
                </a:solidFill>
              </a:rPr>
            </a:br>
            <a:r>
              <a:rPr lang="lv-lv">
                <a:solidFill>
                  <a:schemeClr val="tx1">
                    <a:lumMod val="50000"/>
                    <a:lumOff val="50000"/>
                  </a:schemeClr>
                </a:solidFill>
              </a:rPr>
              <a:t>jūsu uzmanību!</a:t>
            </a:r>
          </a:p>
        </p:txBody>
      </p:sp>
      <p:sp>
        <p:nvSpPr>
          <p:cNvPr id="3" name="Textplatzhalter 2"/>
          <p:cNvSpPr>
            <a:spLocks noGrp="1"/>
          </p:cNvSpPr>
          <p:nvPr>
            <p:ph type="body" idx="1"/>
          </p:nvPr>
        </p:nvSpPr>
        <p:spPr/>
        <p:txBody>
          <a:bodyPr rtlCol="0">
            <a:normAutofit lnSpcReduction="10000"/>
          </a:bodyPr>
          <a:lstStyle/>
          <a:p>
            <a:pPr rtl="0"/>
            <a:endParaRPr lang="de-DE" dirty="0"/>
          </a:p>
          <a:p>
            <a:pPr rtl="0"/>
            <a:r>
              <a:rPr lang="lv-lv">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rtl="0"/>
            <a:r>
              <a:rPr lang="lv-lv"/>
              <a:t>PĀRSKATS</a:t>
            </a:r>
            <a:br>
              <a:rPr lang="es-ES_tradnl" dirty="0"/>
            </a:br>
            <a:endParaRPr lang="es-ES" dirty="0"/>
          </a:p>
        </p:txBody>
      </p:sp>
      <p:sp>
        <p:nvSpPr>
          <p:cNvPr id="3" name="Subtítulo 2"/>
          <p:cNvSpPr>
            <a:spLocks noGrp="1"/>
          </p:cNvSpPr>
          <p:nvPr>
            <p:ph idx="1"/>
          </p:nvPr>
        </p:nvSpPr>
        <p:spPr/>
        <p:txBody>
          <a:bodyPr rtlCol="0">
            <a:normAutofit/>
          </a:bodyPr>
          <a:lstStyle/>
          <a:p>
            <a:pPr marL="514350" indent="-514350" algn="l" rtl="0">
              <a:buAutoNum type="romanUcPeriod"/>
            </a:pPr>
            <a:r>
              <a:rPr lang="lv-lv">
                <a:solidFill>
                  <a:schemeClr val="tx1"/>
                </a:solidFill>
                <a:latin typeface="+mn-lt"/>
              </a:rPr>
              <a:t>ES TIESU IESTĀŽU SADARBĪBAS INSTRUMENTI</a:t>
            </a:r>
          </a:p>
          <a:p>
            <a:pPr marL="514350" indent="-514350" algn="l" rtl="0">
              <a:buAutoNum type="romanUcPeriod"/>
            </a:pPr>
            <a:endParaRPr lang="es-ES_tradnl" dirty="0">
              <a:solidFill>
                <a:schemeClr val="tx1"/>
              </a:solidFill>
              <a:latin typeface="+mn-lt"/>
            </a:endParaRPr>
          </a:p>
          <a:p>
            <a:pPr marL="342900" indent="-342900" algn="l" rtl="0">
              <a:buFont typeface="Arial" panose="020B0604020202020204" pitchFamily="34" charset="0"/>
              <a:buChar char="•"/>
            </a:pPr>
            <a:r>
              <a:rPr lang="lv-lv">
                <a:solidFill>
                  <a:schemeClr val="tx1"/>
                </a:solidFill>
                <a:latin typeface="+mn-lt"/>
              </a:rPr>
              <a:t>Savstarpēja atzīšana un savstarpēja uzticība</a:t>
            </a:r>
          </a:p>
          <a:p>
            <a:pPr algn="l" rtl="0"/>
            <a:endParaRPr lang="es-ES_tradnl" dirty="0">
              <a:solidFill>
                <a:schemeClr val="tx1"/>
              </a:solidFill>
              <a:latin typeface="+mn-lt"/>
            </a:endParaRPr>
          </a:p>
          <a:p>
            <a:pPr algn="l" rtl="0"/>
            <a:r>
              <a:rPr lang="lv-lv">
                <a:solidFill>
                  <a:schemeClr val="tx1"/>
                </a:solidFill>
                <a:latin typeface="+mn-lt"/>
              </a:rPr>
              <a:t>II. ES TIESU IESTĀŽU SADARBĪBAS INSTRUMENTI UN </a:t>
            </a:r>
            <a:r>
              <a:rPr lang="en-gb" i="1">
                <a:solidFill>
                  <a:schemeClr val="tx1"/>
                </a:solidFill>
                <a:latin typeface="+mn-lt"/>
              </a:rPr>
              <a:t>EPPO</a:t>
            </a:r>
            <a:r>
              <a:rPr lang="en-gb">
                <a:solidFill>
                  <a:schemeClr val="tx1"/>
                </a:solidFill>
                <a:latin typeface="+mn-lt"/>
              </a:rPr>
              <a:t>: KĀ TAS DARBOJAS?</a:t>
            </a:r>
          </a:p>
          <a:p>
            <a:pPr marL="342900" indent="-342900" algn="l" rtl="0">
              <a:buFont typeface="Arial" panose="020B0604020202020204" pitchFamily="34" charset="0"/>
              <a:buChar char="•"/>
            </a:pPr>
            <a:r>
              <a:rPr lang="lv-lv">
                <a:solidFill>
                  <a:schemeClr val="tx1"/>
                </a:solidFill>
                <a:latin typeface="+mn-lt"/>
              </a:rPr>
              <a:t>Savstarpēja atzīšana un ne tikai</a:t>
            </a:r>
            <a:br>
              <a:rPr lang="en-US" dirty="0"/>
            </a:br>
            <a:endParaRPr lang="es-ES" dirty="0"/>
          </a:p>
        </p:txBody>
      </p:sp>
      <p:sp>
        <p:nvSpPr>
          <p:cNvPr id="4" name="Dia számának helye 3">
            <a:extLst>
              <a:ext uri="{FF2B5EF4-FFF2-40B4-BE49-F238E27FC236}">
                <a16:creationId xmlns:a16="http://schemas.microsoft.com/office/drawing/2014/main" id="{B69C1E1F-A503-478B-AD40-C23F6489B5CE}"/>
              </a:ext>
            </a:extLst>
          </p:cNvPr>
          <p:cNvSpPr>
            <a:spLocks noGrp="1"/>
          </p:cNvSpPr>
          <p:nvPr>
            <p:ph type="sldNum" sz="quarter" idx="12"/>
          </p:nvPr>
        </p:nvSpPr>
        <p:spPr/>
        <p:txBody>
          <a:bodyPr rtlCol="0"/>
          <a:lstStyle/>
          <a:p>
            <a:pPr rtl="0"/>
            <a:fld id="{6113E31D-E2AB-40D1-8B51-AFA5AFEF393A}" type="slidenum">
              <a:rPr lang="en-US" smtClean="0"/>
              <a:t>2</a:t>
            </a:fld>
            <a:endParaRPr lang="en-US" dirty="0"/>
          </a:p>
        </p:txBody>
      </p:sp>
    </p:spTree>
    <p:extLst>
      <p:ext uri="{BB962C8B-B14F-4D97-AF65-F5344CB8AC3E}">
        <p14:creationId xmlns:p14="http://schemas.microsoft.com/office/powerpoint/2010/main" val="92933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rtl="0"/>
            <a:r>
              <a:rPr lang="lv-lv"/>
              <a:t>ES TIESU IESTĀŽU SADARBĪBAS INSTRUMENTI</a:t>
            </a:r>
            <a:br>
              <a:rPr lang="es-ES_tradnl" dirty="0"/>
            </a:br>
            <a:endParaRPr lang="es-ES" dirty="0"/>
          </a:p>
        </p:txBody>
      </p:sp>
      <p:sp>
        <p:nvSpPr>
          <p:cNvPr id="3" name="Subtítulo 2"/>
          <p:cNvSpPr>
            <a:spLocks noGrp="1"/>
          </p:cNvSpPr>
          <p:nvPr>
            <p:ph idx="1"/>
          </p:nvPr>
        </p:nvSpPr>
        <p:spPr/>
        <p:txBody>
          <a:bodyPr rtlCol="0">
            <a:normAutofit/>
          </a:bodyPr>
          <a:lstStyle/>
          <a:p>
            <a:pPr rtl="0"/>
            <a:endParaRPr lang="es-ES_tradnl" dirty="0">
              <a:solidFill>
                <a:schemeClr val="tx1"/>
              </a:solidFill>
              <a:latin typeface="+mn-lt"/>
            </a:endParaRPr>
          </a:p>
          <a:p>
            <a:pPr algn="l" rtl="0"/>
            <a:r>
              <a:rPr lang="lv-lv">
                <a:solidFill>
                  <a:schemeClr val="tx1"/>
                </a:solidFill>
                <a:latin typeface="+mn-lt"/>
              </a:rPr>
              <a:t>TIESU IESTĀŽU SADARBĪBA KRIMINĀLLIETĀS (LESD 82.-86. pants)</a:t>
            </a:r>
          </a:p>
          <a:p>
            <a:pPr algn="l" rtl="0"/>
            <a:r>
              <a:rPr lang="lv-lv">
                <a:solidFill>
                  <a:schemeClr val="tx1"/>
                </a:solidFill>
                <a:latin typeface="+mn-lt"/>
              </a:rPr>
              <a:t>…Pamatojas uz tiesas spriedumu un lēmumu</a:t>
            </a:r>
            <a:r>
              <a:rPr lang="lv-lv" b="1">
                <a:solidFill>
                  <a:schemeClr val="tx1"/>
                </a:solidFill>
                <a:latin typeface="+mn-lt"/>
              </a:rPr>
              <a:t> savstarpējas atzīšanas principu</a:t>
            </a:r>
            <a:r>
              <a:rPr lang="lv-lv">
                <a:solidFill>
                  <a:schemeClr val="tx1"/>
                </a:solidFill>
                <a:latin typeface="+mn-lt"/>
              </a:rPr>
              <a:t>.</a:t>
            </a:r>
          </a:p>
          <a:p>
            <a:pPr algn="l" rtl="0"/>
            <a:r>
              <a:rPr lang="lv-lv">
                <a:solidFill>
                  <a:schemeClr val="tx1"/>
                </a:solidFill>
                <a:latin typeface="+mn-lt"/>
              </a:rPr>
              <a:t>= kompetentas vienas dalībvalsts iestādes izdotu tiesas nolēmumu ir jāatzīst un jāīsteno citas dalībvalsts iestādei tā, it kā tas būtu iekšējais nolēmums</a:t>
            </a:r>
            <a:endParaRPr lang="es-ES_tradnl" dirty="0">
              <a:solidFill>
                <a:schemeClr val="tx1"/>
              </a:solidFill>
              <a:latin typeface="+mn-lt"/>
            </a:endParaRPr>
          </a:p>
          <a:p>
            <a:pPr algn="l" rtl="0"/>
            <a:r>
              <a:rPr lang="lv-lv">
                <a:solidFill>
                  <a:schemeClr val="tx1"/>
                </a:solidFill>
                <a:latin typeface="+mn-lt"/>
              </a:rPr>
              <a:t>= izņemot gadījumus, kad pastāv ierobežoti atteikuma pamati</a:t>
            </a:r>
            <a:endParaRPr lang="es-ES_tradnl" dirty="0">
              <a:solidFill>
                <a:schemeClr val="tx1"/>
              </a:solidFill>
              <a:latin typeface="+mn-lt"/>
            </a:endParaRPr>
          </a:p>
          <a:p>
            <a:pPr algn="l" rtl="0"/>
            <a:r>
              <a:rPr lang="lv-lv">
                <a:solidFill>
                  <a:schemeClr val="tx1"/>
                </a:solidFill>
                <a:latin typeface="+mn-lt"/>
              </a:rPr>
              <a:t>= šis princips ir balstīts uz </a:t>
            </a:r>
            <a:r>
              <a:rPr lang="lv-lv" b="1">
                <a:solidFill>
                  <a:schemeClr val="tx1"/>
                </a:solidFill>
                <a:latin typeface="+mn-lt"/>
              </a:rPr>
              <a:t>savstarpēju uzticību</a:t>
            </a:r>
            <a:r>
              <a:rPr lang="lv-lv">
                <a:solidFill>
                  <a:schemeClr val="tx1"/>
                </a:solidFill>
                <a:latin typeface="+mn-lt"/>
              </a:rPr>
              <a:t> starp tiesu iestādēm / tiesu sistēmām un pieņēmumu par Savienības tiesību aktu un it īpaši Savienības tiesību aktos paredzēto pamattiesību ievērošanu</a:t>
            </a:r>
            <a:endParaRPr lang="es-ES_tradnl" dirty="0">
              <a:solidFill>
                <a:schemeClr val="tx1"/>
              </a:solidFill>
              <a:latin typeface="+mn-lt"/>
            </a:endParaRPr>
          </a:p>
          <a:p>
            <a:pPr algn="l" rtl="0"/>
            <a:endParaRPr lang="es-ES_tradnl" dirty="0"/>
          </a:p>
          <a:p>
            <a:pPr algn="l" rtl="0"/>
            <a:endParaRPr lang="es-ES_tradnl" dirty="0"/>
          </a:p>
        </p:txBody>
      </p:sp>
      <p:sp>
        <p:nvSpPr>
          <p:cNvPr id="4" name="Dia számának helye 3">
            <a:extLst>
              <a:ext uri="{FF2B5EF4-FFF2-40B4-BE49-F238E27FC236}">
                <a16:creationId xmlns:a16="http://schemas.microsoft.com/office/drawing/2014/main" id="{D99FA4B2-C3CD-40C2-9EED-CAA658645BC6}"/>
              </a:ext>
            </a:extLst>
          </p:cNvPr>
          <p:cNvSpPr>
            <a:spLocks noGrp="1"/>
          </p:cNvSpPr>
          <p:nvPr>
            <p:ph type="sldNum" sz="quarter" idx="12"/>
          </p:nvPr>
        </p:nvSpPr>
        <p:spPr/>
        <p:txBody>
          <a:bodyPr rtlCol="0"/>
          <a:lstStyle/>
          <a:p>
            <a:pPr rtl="0"/>
            <a:fld id="{6113E31D-E2AB-40D1-8B51-AFA5AFEF393A}" type="slidenum">
              <a:rPr lang="en-US" smtClean="0"/>
              <a:t>3</a:t>
            </a:fld>
            <a:endParaRPr lang="en-US" dirty="0"/>
          </a:p>
        </p:txBody>
      </p:sp>
    </p:spTree>
    <p:extLst>
      <p:ext uri="{BB962C8B-B14F-4D97-AF65-F5344CB8AC3E}">
        <p14:creationId xmlns:p14="http://schemas.microsoft.com/office/powerpoint/2010/main" val="226697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rtl="0"/>
            <a:r>
              <a:rPr lang="lv-lv"/>
              <a:t>ES TIESU IESTĀŽU SADARBĪBAS INSTRUMENTI</a:t>
            </a:r>
            <a:br>
              <a:rPr lang="es-ES_tradnl" dirty="0"/>
            </a:br>
            <a:endParaRPr lang="es-ES" dirty="0"/>
          </a:p>
        </p:txBody>
      </p:sp>
      <p:sp>
        <p:nvSpPr>
          <p:cNvPr id="3" name="Subtítulo 2"/>
          <p:cNvSpPr>
            <a:spLocks noGrp="1"/>
          </p:cNvSpPr>
          <p:nvPr>
            <p:ph idx="1"/>
          </p:nvPr>
        </p:nvSpPr>
        <p:spPr/>
        <p:txBody>
          <a:bodyPr rtlCol="0">
            <a:normAutofit fontScale="70000" lnSpcReduction="20000"/>
          </a:bodyPr>
          <a:lstStyle/>
          <a:p>
            <a:pPr algn="l" rtl="0"/>
            <a:r>
              <a:rPr lang="lv-lv">
                <a:solidFill>
                  <a:schemeClr val="tx1"/>
                </a:solidFill>
                <a:latin typeface="+mn-lt"/>
              </a:rPr>
              <a:t>2000. gada 29. maija Konvencija par Eiropas Savienības dalībvalstu savstarpēju palīdzību krimināllietās</a:t>
            </a:r>
          </a:p>
          <a:p>
            <a:pPr algn="l" rtl="0"/>
            <a:r>
              <a:rPr lang="lv-lv">
                <a:solidFill>
                  <a:schemeClr val="tx1"/>
                </a:solidFill>
                <a:latin typeface="+mn-lt"/>
              </a:rPr>
              <a:t>Padomes pamatlēmums 2002/465/TI (2002. gada 13. jūnijs) par kopējām izmeklēšanas grupām (KIG)</a:t>
            </a:r>
          </a:p>
          <a:p>
            <a:pPr algn="l" rtl="0"/>
            <a:r>
              <a:rPr lang="lv-lv" sz="3400" b="1">
                <a:solidFill>
                  <a:schemeClr val="tx1"/>
                </a:solidFill>
                <a:latin typeface="+mn-lt"/>
              </a:rPr>
              <a:t>1. Padomes pamatlēmums 2002/584/JHA (2002. gada 13. jūnijs) par Eiropas apcietināšanas orderi un par nodošanas procedūrām starp dalībvalstīm</a:t>
            </a:r>
          </a:p>
          <a:p>
            <a:pPr algn="l" rtl="0"/>
            <a:r>
              <a:rPr lang="lv-lv">
                <a:solidFill>
                  <a:schemeClr val="tx1"/>
                </a:solidFill>
                <a:latin typeface="+mn-lt"/>
              </a:rPr>
              <a:t>Padomes pamatlēmums 2003/577/TI (2003. gada 22. jūlijs) par to, kā Eiropas Savienībā izpilda īpašuma vai pierādījumu iesaldēšanas rīkojumus</a:t>
            </a:r>
          </a:p>
          <a:p>
            <a:pPr algn="l" rtl="0"/>
            <a:r>
              <a:rPr lang="lv-lv">
                <a:solidFill>
                  <a:schemeClr val="tx1"/>
                </a:solidFill>
                <a:latin typeface="+mn-lt"/>
              </a:rPr>
              <a:t>Padomes pamatlēmums 2005/214/TI (2005. gada 24. februāris) par savstarpējas atzīšanas principa piemērošanu attiecībā uz finansiālām sankcijām</a:t>
            </a:r>
          </a:p>
          <a:p>
            <a:pPr algn="l" rtl="0"/>
            <a:r>
              <a:rPr lang="lv-lv">
                <a:solidFill>
                  <a:schemeClr val="tx1"/>
                </a:solidFill>
                <a:latin typeface="+mn-lt"/>
              </a:rPr>
              <a:t>Padomes pamatlēmums 2006/783/TI (2006. gada 6. oktobris) par savstarpējas atzīšanas principa piemērošanu konfiskācijas rīkojumiem</a:t>
            </a:r>
          </a:p>
          <a:p>
            <a:pPr algn="l" rtl="0"/>
            <a:r>
              <a:rPr lang="lv-lv">
                <a:solidFill>
                  <a:schemeClr val="tx1"/>
                </a:solidFill>
                <a:latin typeface="+mn-lt"/>
              </a:rPr>
              <a:t>Padomes pamatlēmums 2008/909/TI (2008. gada 27. novembris) par savstarpējas atzīšanas principa piemērošanu attiecībā uz spriedumiem krimināllietās, ar kuriem piespriesti brīvības atņemšanas sodi vai ar brīvības atņemšanu saistīti pasākumi</a:t>
            </a:r>
          </a:p>
          <a:p>
            <a:pPr algn="l" rtl="0"/>
            <a:r>
              <a:rPr lang="lv-lv">
                <a:solidFill>
                  <a:schemeClr val="tx1"/>
                </a:solidFill>
                <a:latin typeface="+mn-lt"/>
              </a:rPr>
              <a:t>Padomes pamatlēmums 2008/675/TI (2008. gada 24. jūlijs) par Eiropas Savienības dalībvalstīs pieņemtu spriedumu ņemšanu vērā jaunā kriminālprocesā</a:t>
            </a:r>
          </a:p>
          <a:p>
            <a:pPr algn="l" rtl="0"/>
            <a:r>
              <a:rPr lang="lv-lv">
                <a:solidFill>
                  <a:schemeClr val="tx1"/>
                </a:solidFill>
                <a:latin typeface="+mn-lt"/>
              </a:rPr>
              <a:t>Padomes pamatlēmums 2008/947/TI (2008. gada 27. novembris) par savstarpējas atzīšanas principa piemērošanu tādiem spriedumiem un probācijas lēmumiem, kuri paredzēti probācijas pasākumu un alternatīvu sankciju uzraudzībai</a:t>
            </a:r>
          </a:p>
        </p:txBody>
      </p:sp>
      <p:sp>
        <p:nvSpPr>
          <p:cNvPr id="4" name="Dia számának helye 3">
            <a:extLst>
              <a:ext uri="{FF2B5EF4-FFF2-40B4-BE49-F238E27FC236}">
                <a16:creationId xmlns:a16="http://schemas.microsoft.com/office/drawing/2014/main" id="{FE509598-8F4B-4334-A849-70B7DA61A147}"/>
              </a:ext>
            </a:extLst>
          </p:cNvPr>
          <p:cNvSpPr>
            <a:spLocks noGrp="1"/>
          </p:cNvSpPr>
          <p:nvPr>
            <p:ph type="sldNum" sz="quarter" idx="12"/>
          </p:nvPr>
        </p:nvSpPr>
        <p:spPr/>
        <p:txBody>
          <a:bodyPr rtlCol="0"/>
          <a:lstStyle/>
          <a:p>
            <a:pPr rtl="0"/>
            <a:fld id="{6113E31D-E2AB-40D1-8B51-AFA5AFEF393A}" type="slidenum">
              <a:rPr lang="en-US" smtClean="0"/>
              <a:t>4</a:t>
            </a:fld>
            <a:endParaRPr lang="en-US" dirty="0"/>
          </a:p>
        </p:txBody>
      </p:sp>
    </p:spTree>
    <p:extLst>
      <p:ext uri="{BB962C8B-B14F-4D97-AF65-F5344CB8AC3E}">
        <p14:creationId xmlns:p14="http://schemas.microsoft.com/office/powerpoint/2010/main" val="3123076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rtl="0"/>
            <a:r>
              <a:rPr lang="lv-lv"/>
              <a:t>ES TIESU IESTĀŽU SADARBĪBAS INSTRUMENTI</a:t>
            </a:r>
            <a:br>
              <a:rPr lang="es-ES_tradnl" dirty="0"/>
            </a:br>
            <a:endParaRPr lang="es-ES" dirty="0"/>
          </a:p>
        </p:txBody>
      </p:sp>
      <p:sp>
        <p:nvSpPr>
          <p:cNvPr id="3" name="Subtítulo 2"/>
          <p:cNvSpPr>
            <a:spLocks noGrp="1"/>
          </p:cNvSpPr>
          <p:nvPr>
            <p:ph idx="1"/>
          </p:nvPr>
        </p:nvSpPr>
        <p:spPr/>
        <p:txBody>
          <a:bodyPr rtlCol="0">
            <a:normAutofit fontScale="92500" lnSpcReduction="20000"/>
          </a:bodyPr>
          <a:lstStyle/>
          <a:p>
            <a:pPr algn="l" rtl="0"/>
            <a:r>
              <a:rPr lang="lv-lv">
                <a:solidFill>
                  <a:schemeClr val="tx1"/>
                </a:solidFill>
                <a:latin typeface="+mn-lt"/>
              </a:rPr>
              <a:t>Padomes pamatlēmums 2009/315/TI (2009. gada 26. februāris) par organizatoriskiem pasākumiem un saturu no sodāmības reģistra iegūtas informācijas apmaiņai starp dalībvalstīm</a:t>
            </a:r>
          </a:p>
          <a:p>
            <a:pPr algn="l" rtl="0"/>
            <a:r>
              <a:rPr lang="lv-lv">
                <a:solidFill>
                  <a:schemeClr val="tx1"/>
                </a:solidFill>
                <a:latin typeface="+mn-lt"/>
              </a:rPr>
              <a:t>Padomes pamatlēmums 2009/829/TI (2009. gada 23. oktobris), ar ko attiecībās starp Eiropas Savienības dalībvalstīm savstarpējas atzīšanas principu piemēro lēmumiem par uzraudzības pasākumiem kā alternatīvu pirmstiesas apcietinājumam</a:t>
            </a:r>
          </a:p>
          <a:p>
            <a:pPr algn="l" rtl="0"/>
            <a:r>
              <a:rPr lang="lv-lv">
                <a:solidFill>
                  <a:schemeClr val="tx1"/>
                </a:solidFill>
                <a:latin typeface="+mn-lt"/>
              </a:rPr>
              <a:t>Padomes pamatlēmums 2009/948/TI (2009. gada 30. novembris) par jurisdikcijas īstenošanas konfliktu novēršanu un atrisināšanu kriminālprocesā</a:t>
            </a:r>
          </a:p>
          <a:p>
            <a:pPr algn="l" rtl="0"/>
            <a:r>
              <a:rPr lang="lv-lv">
                <a:solidFill>
                  <a:schemeClr val="tx1"/>
                </a:solidFill>
                <a:latin typeface="+mn-lt"/>
              </a:rPr>
              <a:t>2011/99/ES: Direktīva (2011. gada 13. decembris) par Eiropas aizsardzības rīkojumu</a:t>
            </a:r>
          </a:p>
          <a:p>
            <a:pPr algn="l" rtl="0"/>
            <a:r>
              <a:rPr lang="lv-lv" sz="2600" b="1">
                <a:solidFill>
                  <a:schemeClr val="tx1"/>
                </a:solidFill>
                <a:latin typeface="+mn-lt"/>
              </a:rPr>
              <a:t>2. 2014/41/ES: Direktīva (2014. gada 3. aprīlis) par Eiropas izmeklēšanas rīkojumu krimināllietās</a:t>
            </a:r>
          </a:p>
          <a:p>
            <a:pPr algn="l" rtl="0"/>
            <a:r>
              <a:rPr lang="lv-lv" sz="2600" b="1">
                <a:solidFill>
                  <a:schemeClr val="tx1"/>
                </a:solidFill>
                <a:latin typeface="+mn-lt"/>
              </a:rPr>
              <a:t>3. Eiropas Parlamenta un Padomes Regula (ES) 2018/1805 (2018. gada 14. novembris) par iesaldēšanas rīkojumu un konfiskācijas rīkojumu savstarpējo atzīšanu </a:t>
            </a:r>
          </a:p>
          <a:p>
            <a:pPr algn="l" rtl="0"/>
            <a:endParaRPr lang="es-ES_tradnl" dirty="0"/>
          </a:p>
        </p:txBody>
      </p:sp>
      <p:sp>
        <p:nvSpPr>
          <p:cNvPr id="4" name="Dia számának helye 3">
            <a:extLst>
              <a:ext uri="{FF2B5EF4-FFF2-40B4-BE49-F238E27FC236}">
                <a16:creationId xmlns:a16="http://schemas.microsoft.com/office/drawing/2014/main" id="{1F1F66F3-0A26-4714-B40F-05BBA409A529}"/>
              </a:ext>
            </a:extLst>
          </p:cNvPr>
          <p:cNvSpPr>
            <a:spLocks noGrp="1"/>
          </p:cNvSpPr>
          <p:nvPr>
            <p:ph type="sldNum" sz="quarter" idx="12"/>
          </p:nvPr>
        </p:nvSpPr>
        <p:spPr/>
        <p:txBody>
          <a:bodyPr rtlCol="0"/>
          <a:lstStyle/>
          <a:p>
            <a:pPr rtl="0"/>
            <a:fld id="{6113E31D-E2AB-40D1-8B51-AFA5AFEF393A}" type="slidenum">
              <a:rPr lang="en-US" smtClean="0"/>
              <a:t>5</a:t>
            </a:fld>
            <a:endParaRPr lang="en-US" dirty="0"/>
          </a:p>
        </p:txBody>
      </p:sp>
    </p:spTree>
    <p:extLst>
      <p:ext uri="{BB962C8B-B14F-4D97-AF65-F5344CB8AC3E}">
        <p14:creationId xmlns:p14="http://schemas.microsoft.com/office/powerpoint/2010/main" val="284978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a:bodyPr>
          <a:lstStyle/>
          <a:p>
            <a:pPr rtl="0"/>
            <a:r>
              <a:rPr lang="lv-lv"/>
              <a:t>ES TIESU IESTĀŽU SADARBĪBAS INSTRUMENTI</a:t>
            </a:r>
            <a:br>
              <a:rPr lang="es-ES_tradnl" dirty="0"/>
            </a:br>
            <a:endParaRPr lang="es-ES" dirty="0"/>
          </a:p>
        </p:txBody>
      </p:sp>
      <p:sp>
        <p:nvSpPr>
          <p:cNvPr id="3" name="Subtítulo 2"/>
          <p:cNvSpPr>
            <a:spLocks noGrp="1"/>
          </p:cNvSpPr>
          <p:nvPr>
            <p:ph idx="1"/>
          </p:nvPr>
        </p:nvSpPr>
        <p:spPr/>
        <p:txBody>
          <a:bodyPr rtlCol="0">
            <a:normAutofit/>
          </a:bodyPr>
          <a:lstStyle/>
          <a:p>
            <a:pPr algn="l" rtl="0"/>
            <a:r>
              <a:rPr lang="lv-lv">
                <a:solidFill>
                  <a:schemeClr val="tx1"/>
                </a:solidFill>
                <a:latin typeface="+mn-lt"/>
              </a:rPr>
              <a:t>= Garš saraksts: </a:t>
            </a:r>
          </a:p>
          <a:p>
            <a:pPr marL="342900" indent="-342900" algn="l" rtl="0">
              <a:buFont typeface="Arial" panose="020B0604020202020204" pitchFamily="34" charset="0"/>
              <a:buChar char="•"/>
            </a:pPr>
            <a:r>
              <a:rPr lang="lv-lv">
                <a:solidFill>
                  <a:schemeClr val="tx1"/>
                </a:solidFill>
                <a:latin typeface="+mn-lt"/>
              </a:rPr>
              <a:t>Instrumenti vēl pirms Lisabonas līguma (pamatlēmumi) </a:t>
            </a:r>
          </a:p>
          <a:p>
            <a:pPr marL="342900" indent="-342900" algn="l" rtl="0">
              <a:buFont typeface="Arial" panose="020B0604020202020204" pitchFamily="34" charset="0"/>
              <a:buChar char="•"/>
            </a:pPr>
            <a:r>
              <a:rPr lang="lv-lv">
                <a:solidFill>
                  <a:schemeClr val="tx1"/>
                </a:solidFill>
                <a:latin typeface="+mn-lt"/>
              </a:rPr>
              <a:t>Instrumenti pēc Lisabonas līguma (direktīvas/regulas) </a:t>
            </a:r>
          </a:p>
          <a:p>
            <a:pPr algn="l" rtl="0"/>
            <a:r>
              <a:rPr lang="lv-lv">
                <a:solidFill>
                  <a:schemeClr val="tx1"/>
                </a:solidFill>
                <a:latin typeface="+mn-lt"/>
              </a:rPr>
              <a:t>MAINĀMA ĢEOMETRIJA: Pēc Lisabonas līguma Apvienotā Karaliste, Īrija un Dānija nepiedalās pasākumos Tieslietu un iekšlietu jomā. (Lisabonas līguma 21. un 22. protokols) Apvienotajai Karalistei un Īrijai ir iespēja piedalīties pasākumos pēc izvēles</a:t>
            </a:r>
          </a:p>
          <a:p>
            <a:pPr algn="l" rtl="0"/>
            <a:r>
              <a:rPr lang="lv-lv">
                <a:solidFill>
                  <a:schemeClr val="tx1"/>
                </a:solidFill>
                <a:latin typeface="+mn-lt"/>
              </a:rPr>
              <a:t>= Visatbilstīgākie dalībvalsts instrumenti attiecībā uz </a:t>
            </a:r>
            <a:r>
              <a:rPr lang="en-gb" i="1">
                <a:solidFill>
                  <a:schemeClr val="tx1"/>
                </a:solidFill>
                <a:latin typeface="+mn-lt"/>
              </a:rPr>
              <a:t>EPPO</a:t>
            </a:r>
            <a:r>
              <a:rPr lang="en-gb">
                <a:solidFill>
                  <a:schemeClr val="tx1"/>
                </a:solidFill>
                <a:latin typeface="+mn-lt"/>
              </a:rPr>
              <a:t>?: EAO (EIR / Regula par iesaldēšanu un konfiskāciju)</a:t>
            </a:r>
          </a:p>
        </p:txBody>
      </p:sp>
      <p:sp>
        <p:nvSpPr>
          <p:cNvPr id="4" name="Dia számának helye 3">
            <a:extLst>
              <a:ext uri="{FF2B5EF4-FFF2-40B4-BE49-F238E27FC236}">
                <a16:creationId xmlns:a16="http://schemas.microsoft.com/office/drawing/2014/main" id="{C593C487-EC45-4BBF-8702-CFCCD6886BE5}"/>
              </a:ext>
            </a:extLst>
          </p:cNvPr>
          <p:cNvSpPr>
            <a:spLocks noGrp="1"/>
          </p:cNvSpPr>
          <p:nvPr>
            <p:ph type="sldNum" sz="quarter" idx="12"/>
          </p:nvPr>
        </p:nvSpPr>
        <p:spPr/>
        <p:txBody>
          <a:bodyPr rtlCol="0"/>
          <a:lstStyle/>
          <a:p>
            <a:pPr rtl="0"/>
            <a:fld id="{6113E31D-E2AB-40D1-8B51-AFA5AFEF393A}" type="slidenum">
              <a:rPr lang="en-US" smtClean="0"/>
              <a:t>6</a:t>
            </a:fld>
            <a:endParaRPr lang="en-US" dirty="0"/>
          </a:p>
        </p:txBody>
      </p:sp>
    </p:spTree>
    <p:extLst>
      <p:ext uri="{BB962C8B-B14F-4D97-AF65-F5344CB8AC3E}">
        <p14:creationId xmlns:p14="http://schemas.microsoft.com/office/powerpoint/2010/main" val="2717450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96064" y="1753298"/>
            <a:ext cx="9828869" cy="2518329"/>
          </a:xfrm>
        </p:spPr>
        <p:txBody>
          <a:bodyPr rtlCol="0">
            <a:normAutofit fontScale="90000"/>
          </a:bodyPr>
          <a:lstStyle/>
          <a:p>
            <a:pPr rtl="0"/>
            <a:r>
              <a:rPr lang="lv-lv" sz="6100">
                <a:latin typeface="+mn-lt"/>
              </a:rPr>
              <a:t>ES TIESU IESTĀŽU SADARBĪBAS INSTRUMENTI UN </a:t>
            </a:r>
            <a:r>
              <a:rPr lang="en-gb" sz="6100" i="1">
                <a:latin typeface="+mn-lt"/>
              </a:rPr>
              <a:t>EPPO</a:t>
            </a:r>
            <a:r>
              <a:rPr lang="en-gb" sz="6100">
                <a:latin typeface="+mn-lt"/>
              </a:rPr>
              <a:t>
</a:t>
            </a:r>
            <a:br>
              <a:rPr lang="es-ES_tradnl" dirty="0"/>
            </a:br>
            <a:endParaRPr lang="es-ES" dirty="0"/>
          </a:p>
        </p:txBody>
      </p:sp>
      <p:sp>
        <p:nvSpPr>
          <p:cNvPr id="3" name="Subtítulo 2"/>
          <p:cNvSpPr>
            <a:spLocks noGrp="1"/>
          </p:cNvSpPr>
          <p:nvPr>
            <p:ph type="subTitle" idx="1"/>
          </p:nvPr>
        </p:nvSpPr>
        <p:spPr/>
        <p:txBody>
          <a:bodyPr rtlCol="0">
            <a:normAutofit/>
          </a:bodyPr>
          <a:lstStyle/>
          <a:p>
            <a:pPr rtl="0"/>
            <a:r>
              <a:rPr lang="lv-lv" sz="3600">
                <a:latin typeface="+mn-lt"/>
              </a:rPr>
              <a:t>KĀ TAS DARBOJAS</a:t>
            </a:r>
            <a:r>
              <a:rPr lang="lv-lv" sz="3600"/>
              <a:t>?</a:t>
            </a:r>
            <a:endParaRPr lang="es-ES" sz="3600" dirty="0"/>
          </a:p>
        </p:txBody>
      </p:sp>
      <p:sp>
        <p:nvSpPr>
          <p:cNvPr id="4" name="Dia számának helye 3">
            <a:extLst>
              <a:ext uri="{FF2B5EF4-FFF2-40B4-BE49-F238E27FC236}">
                <a16:creationId xmlns:a16="http://schemas.microsoft.com/office/drawing/2014/main" id="{AF47BD8A-7AA8-4DDA-929C-C40107BE4013}"/>
              </a:ext>
            </a:extLst>
          </p:cNvPr>
          <p:cNvSpPr>
            <a:spLocks noGrp="1"/>
          </p:cNvSpPr>
          <p:nvPr>
            <p:ph type="sldNum" sz="quarter" idx="12"/>
          </p:nvPr>
        </p:nvSpPr>
        <p:spPr/>
        <p:txBody>
          <a:bodyPr rtlCol="0"/>
          <a:lstStyle/>
          <a:p>
            <a:pPr rtl="0"/>
            <a:fld id="{4FAB73BC-B049-4115-A692-8D63A059BFB8}" type="slidenum">
              <a:rPr lang="en-US" smtClean="0"/>
              <a:pPr/>
              <a:t>7</a:t>
            </a:fld>
            <a:endParaRPr lang="en-US" dirty="0"/>
          </a:p>
        </p:txBody>
      </p:sp>
    </p:spTree>
    <p:extLst>
      <p:ext uri="{BB962C8B-B14F-4D97-AF65-F5344CB8AC3E}">
        <p14:creationId xmlns:p14="http://schemas.microsoft.com/office/powerpoint/2010/main" val="3865919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fontScale="90000"/>
          </a:bodyPr>
          <a:lstStyle/>
          <a:p>
            <a:pPr rtl="0"/>
            <a:br>
              <a:rPr lang="es-ES_tradnl" dirty="0"/>
            </a:br>
            <a:r>
              <a:rPr lang="lv-lv" sz="5300"/>
              <a:t>SAVSTARPĒJA ATZĪŠANA UN NE TIKAI</a:t>
            </a:r>
            <a:endParaRPr lang="es-ES" sz="5300" dirty="0"/>
          </a:p>
        </p:txBody>
      </p:sp>
      <p:sp>
        <p:nvSpPr>
          <p:cNvPr id="3" name="Subtítulo 2"/>
          <p:cNvSpPr>
            <a:spLocks noGrp="1"/>
          </p:cNvSpPr>
          <p:nvPr>
            <p:ph idx="1"/>
          </p:nvPr>
        </p:nvSpPr>
        <p:spPr/>
        <p:txBody>
          <a:bodyPr rtlCol="0">
            <a:normAutofit/>
          </a:bodyPr>
          <a:lstStyle/>
          <a:p>
            <a:pPr algn="just" rtl="0"/>
            <a:r>
              <a:rPr lang="en-gb" i="1">
                <a:solidFill>
                  <a:schemeClr val="tx1"/>
                </a:solidFill>
                <a:latin typeface="+mn-lt"/>
              </a:rPr>
              <a:t>EPPO</a:t>
            </a:r>
            <a:r>
              <a:rPr lang="en-gb">
                <a:solidFill>
                  <a:schemeClr val="tx1"/>
                </a:solidFill>
                <a:latin typeface="+mn-lt"/>
              </a:rPr>
              <a:t> = PARADIGMU MAIŅA iesaistītajām dalībvalstīm (pašlaik 22: Austrija, Beļģija, Bulgārija, Horvātija, Kipras Republika, Čehijas Republika, Igaunija, Somija, Francija, Vācija, Grieķija, Itālija, Latvija, Lietuva, Luksemburga, Malta, Nīderlande, Portugāle, Rumānija, Slovākija, Slovēnija un Spānija)</a:t>
            </a:r>
          </a:p>
          <a:p>
            <a:pPr marL="342900" indent="-342900" algn="just" rtl="0">
              <a:buFont typeface="Arial" panose="020B0604020202020204" pitchFamily="34" charset="0"/>
              <a:buChar char="•"/>
            </a:pPr>
            <a:r>
              <a:rPr lang="lv-lv">
                <a:solidFill>
                  <a:schemeClr val="tx1"/>
                </a:solidFill>
                <a:latin typeface="+mn-lt"/>
              </a:rPr>
              <a:t>Vairs nav tiesu iestāžu sadarbība starp dažādu dalībvalstu tiesu iestādēm, bet gan vienota prokuratūra, kas ir organizēta centrālā līmenī ar decentralizētu struktūru, kura darbojas iesaistītajās valstīs.</a:t>
            </a:r>
          </a:p>
          <a:p>
            <a:pPr algn="just" rtl="0"/>
            <a:r>
              <a:rPr lang="lv-lv">
                <a:solidFill>
                  <a:schemeClr val="tx1"/>
                </a:solidFill>
                <a:latin typeface="+mn-lt"/>
              </a:rPr>
              <a:t>= Deleģētie prokurori (EDP), kuri atrodas savās dalībvalstīs, veic izmeklēšanu </a:t>
            </a:r>
            <a:r>
              <a:rPr lang="en-gb" i="1">
                <a:solidFill>
                  <a:schemeClr val="tx1"/>
                </a:solidFill>
                <a:latin typeface="+mn-lt"/>
              </a:rPr>
              <a:t>EPPO</a:t>
            </a:r>
            <a:r>
              <a:rPr lang="en-gb">
                <a:solidFill>
                  <a:schemeClr val="tx1"/>
                </a:solidFill>
                <a:latin typeface="+mn-lt"/>
              </a:rPr>
              <a:t> vārdā</a:t>
            </a:r>
            <a:endParaRPr lang="es-ES_tradnl" dirty="0">
              <a:solidFill>
                <a:schemeClr val="tx1"/>
              </a:solidFill>
              <a:latin typeface="+mn-lt"/>
            </a:endParaRPr>
          </a:p>
          <a:p>
            <a:pPr algn="just" rtl="0"/>
            <a:r>
              <a:rPr lang="lv-lv">
                <a:solidFill>
                  <a:schemeClr val="tx1"/>
                </a:solidFill>
                <a:latin typeface="+mn-lt"/>
              </a:rPr>
              <a:t>= EDP cieši sadarbojas, viens otram palīdzot un regulāri apspriežoties pārrobežu lietās</a:t>
            </a:r>
          </a:p>
          <a:p>
            <a:pPr marL="342900" indent="-342900" algn="just" rtl="0">
              <a:buFont typeface="Arial" panose="020B0604020202020204" pitchFamily="34" charset="0"/>
              <a:buChar char="•"/>
            </a:pPr>
            <a:r>
              <a:rPr lang="lv-lv">
                <a:solidFill>
                  <a:schemeClr val="tx1"/>
                </a:solidFill>
                <a:latin typeface="+mn-lt"/>
              </a:rPr>
              <a:t> Vairs nav savstarpēja atzīšana, bet gan “uzdošana” = EDP, kurš nodarbojas ar lietu, uzdod izmeklēšanas pasākumus asistējošajam EDP, kurš atrodas dalībvalstī, kurā tie ir jāveic</a:t>
            </a:r>
            <a:endParaRPr lang="es-ES_tradnl" b="1" dirty="0">
              <a:solidFill>
                <a:schemeClr val="tx1"/>
              </a:solidFill>
              <a:latin typeface="+mn-lt"/>
            </a:endParaRPr>
          </a:p>
        </p:txBody>
      </p:sp>
      <p:sp>
        <p:nvSpPr>
          <p:cNvPr id="4" name="Dia számának helye 3">
            <a:extLst>
              <a:ext uri="{FF2B5EF4-FFF2-40B4-BE49-F238E27FC236}">
                <a16:creationId xmlns:a16="http://schemas.microsoft.com/office/drawing/2014/main" id="{8D5DC257-6D8D-4295-9218-0AE38AD76BA9}"/>
              </a:ext>
            </a:extLst>
          </p:cNvPr>
          <p:cNvSpPr>
            <a:spLocks noGrp="1"/>
          </p:cNvSpPr>
          <p:nvPr>
            <p:ph type="sldNum" sz="quarter" idx="12"/>
          </p:nvPr>
        </p:nvSpPr>
        <p:spPr/>
        <p:txBody>
          <a:bodyPr rtlCol="0"/>
          <a:lstStyle/>
          <a:p>
            <a:pPr rtl="0"/>
            <a:fld id="{6113E31D-E2AB-40D1-8B51-AFA5AFEF393A}" type="slidenum">
              <a:rPr lang="en-US" smtClean="0"/>
              <a:t>8</a:t>
            </a:fld>
            <a:endParaRPr lang="en-US" dirty="0"/>
          </a:p>
        </p:txBody>
      </p:sp>
    </p:spTree>
    <p:extLst>
      <p:ext uri="{BB962C8B-B14F-4D97-AF65-F5344CB8AC3E}">
        <p14:creationId xmlns:p14="http://schemas.microsoft.com/office/powerpoint/2010/main" val="2288173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ormAutofit fontScale="90000"/>
          </a:bodyPr>
          <a:lstStyle/>
          <a:p>
            <a:pPr rtl="0"/>
            <a:br>
              <a:rPr lang="es-ES_tradnl" dirty="0"/>
            </a:br>
            <a:r>
              <a:rPr lang="lv-lv" sz="5300"/>
              <a:t>SAVSTARPĒJA ATZĪŠANA UN NE TIKAI</a:t>
            </a:r>
            <a:endParaRPr lang="es-ES" sz="5300" dirty="0"/>
          </a:p>
        </p:txBody>
      </p:sp>
      <p:sp>
        <p:nvSpPr>
          <p:cNvPr id="3" name="Subtítulo 2"/>
          <p:cNvSpPr>
            <a:spLocks noGrp="1"/>
          </p:cNvSpPr>
          <p:nvPr>
            <p:ph idx="1"/>
          </p:nvPr>
        </p:nvSpPr>
        <p:spPr/>
        <p:txBody>
          <a:bodyPr rtlCol="0">
            <a:normAutofit fontScale="85000" lnSpcReduction="10000"/>
          </a:bodyPr>
          <a:lstStyle/>
          <a:p>
            <a:pPr algn="just" rtl="0"/>
            <a:endParaRPr lang="es-ES_tradnl" b="1" dirty="0"/>
          </a:p>
          <a:p>
            <a:pPr algn="just" rtl="0"/>
            <a:r>
              <a:rPr lang="en-gb" b="1" i="1">
                <a:solidFill>
                  <a:schemeClr val="tx1"/>
                </a:solidFill>
                <a:latin typeface="+mn-lt"/>
              </a:rPr>
              <a:t>EPPO</a:t>
            </a:r>
            <a:r>
              <a:rPr lang="en-gb" b="1">
                <a:solidFill>
                  <a:schemeClr val="tx1"/>
                </a:solidFill>
                <a:latin typeface="+mn-lt"/>
              </a:rPr>
              <a:t> pārrobežu lietās: </a:t>
            </a:r>
          </a:p>
          <a:p>
            <a:pPr algn="just" rtl="0"/>
            <a:r>
              <a:rPr lang="lv-lv" b="1">
                <a:solidFill>
                  <a:schemeClr val="tx1"/>
                </a:solidFill>
                <a:latin typeface="+mn-lt"/>
              </a:rPr>
              <a:t>Attiecībā uz iesaistītajām dalībvalstīm: </a:t>
            </a:r>
            <a:r>
              <a:rPr lang="lv-lv">
                <a:solidFill>
                  <a:schemeClr val="tx1"/>
                </a:solidFill>
                <a:latin typeface="+mn-lt"/>
              </a:rPr>
              <a:t>Iespējama tiešā prasība visās iesaistītajās dalībvalstīs (piem., koordinēt savu rīcību, veicot izmeklēšanas darbības, iesaldēt aktīvus vairākās valstīs, apmainīties ar informāciju). </a:t>
            </a:r>
          </a:p>
          <a:p>
            <a:pPr algn="just" rtl="0"/>
            <a:r>
              <a:rPr lang="lv-lv">
                <a:solidFill>
                  <a:schemeClr val="tx1"/>
                </a:solidFill>
                <a:latin typeface="+mn-lt"/>
              </a:rPr>
              <a:t>= EDP, kurš nodarbojas ar lietu, nodod pasākumus asistējošam EDP citās dalībvalstīs. Nav nepieciešami </a:t>
            </a:r>
            <a:r>
              <a:rPr lang="en-gb" i="1">
                <a:solidFill>
                  <a:schemeClr val="tx1"/>
                </a:solidFill>
                <a:latin typeface="+mn-lt"/>
              </a:rPr>
              <a:t>ad hoc </a:t>
            </a:r>
            <a:r>
              <a:rPr lang="en-gb">
                <a:solidFill>
                  <a:schemeClr val="tx1"/>
                </a:solidFill>
                <a:latin typeface="+mn-lt"/>
              </a:rPr>
              <a:t>KIG vai savstarpējas tiesiskās palīdzības pieprasījumi</a:t>
            </a:r>
            <a:endParaRPr lang="es-ES_tradnl" dirty="0">
              <a:solidFill>
                <a:schemeClr val="tx1"/>
              </a:solidFill>
              <a:latin typeface="+mn-lt"/>
            </a:endParaRPr>
          </a:p>
          <a:p>
            <a:pPr algn="just" rtl="0"/>
            <a:r>
              <a:rPr lang="lv-lv">
                <a:solidFill>
                  <a:schemeClr val="tx1"/>
                </a:solidFill>
                <a:latin typeface="+mn-lt"/>
              </a:rPr>
              <a:t>= Taču ir jāizmanto EAO, lai </a:t>
            </a:r>
            <a:r>
              <a:rPr lang="lv-lv" sz="2100">
                <a:solidFill>
                  <a:schemeClr val="tx1"/>
                </a:solidFill>
                <a:latin typeface="+mn-lt"/>
              </a:rPr>
              <a:t>nodotu </a:t>
            </a:r>
            <a:r>
              <a:rPr lang="lv-lv">
                <a:solidFill>
                  <a:schemeClr val="tx1"/>
                </a:solidFill>
                <a:latin typeface="+mn-lt"/>
              </a:rPr>
              <a:t>tādu personu, kas neatrodas dalībvalstī, kurā atrodas EDP, kurš nodarbojas ar lietu (33. pants)</a:t>
            </a:r>
          </a:p>
          <a:p>
            <a:pPr algn="just" rtl="0"/>
            <a:r>
              <a:rPr lang="lv-lv">
                <a:solidFill>
                  <a:schemeClr val="tx1"/>
                </a:solidFill>
                <a:latin typeface="+mn-lt"/>
              </a:rPr>
              <a:t>= Var izmantot savstarpējo atzīšanu / savstarpēju tiesisko palīdzību, ja asistējošajam EDP uzdotais pasākums nepastāv pilnīgi iekšējā situācijā, bet būtu pieejams pārrobežu situācijā (31. panta 6. punkts)</a:t>
            </a:r>
          </a:p>
          <a:p>
            <a:pPr algn="just" rtl="0"/>
            <a:r>
              <a:rPr lang="lv-lv" b="1">
                <a:solidFill>
                  <a:schemeClr val="tx1"/>
                </a:solidFill>
                <a:latin typeface="+mn-lt"/>
              </a:rPr>
              <a:t>Attiecībā uz neiesaistītajām dalībvalstīm / trešām valstīm </a:t>
            </a:r>
          </a:p>
          <a:p>
            <a:pPr algn="just" rtl="0"/>
            <a:r>
              <a:rPr lang="lv-lv" b="1">
                <a:solidFill>
                  <a:schemeClr val="tx1"/>
                </a:solidFill>
                <a:latin typeface="+mn-lt"/>
              </a:rPr>
              <a:t>= </a:t>
            </a:r>
            <a:r>
              <a:rPr lang="lv-lv">
                <a:solidFill>
                  <a:schemeClr val="tx1"/>
                </a:solidFill>
                <a:latin typeface="+mn-lt"/>
              </a:rPr>
              <a:t>Joprojām būs nepieciešami savstarpējās atzīšanas / savstarpējas tiesiskās palīdzības instrumenti, un nav skaidrs, vai </a:t>
            </a:r>
            <a:r>
              <a:rPr lang="lv-lv" sz="2100">
                <a:solidFill>
                  <a:schemeClr val="tx1"/>
                </a:solidFill>
                <a:latin typeface="+mn-lt"/>
              </a:rPr>
              <a:t>neiesaistītās dalībvalstis / trešās valstis atzīs </a:t>
            </a:r>
            <a:r>
              <a:rPr lang="en-gb" sz="2100" i="1">
                <a:solidFill>
                  <a:schemeClr val="tx1"/>
                </a:solidFill>
                <a:latin typeface="+mn-lt"/>
              </a:rPr>
              <a:t>EPPO</a:t>
            </a:r>
            <a:r>
              <a:rPr lang="en-gb" sz="2100">
                <a:solidFill>
                  <a:schemeClr val="tx1"/>
                </a:solidFill>
                <a:latin typeface="+mn-lt"/>
              </a:rPr>
              <a:t> saskaņā ar jau esošo tiesisko regulējumu</a:t>
            </a:r>
          </a:p>
        </p:txBody>
      </p:sp>
      <p:sp>
        <p:nvSpPr>
          <p:cNvPr id="4" name="Dia számának helye 3">
            <a:extLst>
              <a:ext uri="{FF2B5EF4-FFF2-40B4-BE49-F238E27FC236}">
                <a16:creationId xmlns:a16="http://schemas.microsoft.com/office/drawing/2014/main" id="{AEAA1F5E-C358-44B0-B19A-112190B1A433}"/>
              </a:ext>
            </a:extLst>
          </p:cNvPr>
          <p:cNvSpPr>
            <a:spLocks noGrp="1"/>
          </p:cNvSpPr>
          <p:nvPr>
            <p:ph type="sldNum" sz="quarter" idx="12"/>
          </p:nvPr>
        </p:nvSpPr>
        <p:spPr/>
        <p:txBody>
          <a:bodyPr rtlCol="0"/>
          <a:lstStyle/>
          <a:p>
            <a:pPr rtl="0"/>
            <a:fld id="{6113E31D-E2AB-40D1-8B51-AFA5AFEF393A}" type="slidenum">
              <a:rPr lang="en-US" smtClean="0"/>
              <a:t>9</a:t>
            </a:fld>
            <a:endParaRPr lang="en-US" dirty="0"/>
          </a:p>
        </p:txBody>
      </p:sp>
    </p:spTree>
    <p:extLst>
      <p:ext uri="{BB962C8B-B14F-4D97-AF65-F5344CB8AC3E}">
        <p14:creationId xmlns:p14="http://schemas.microsoft.com/office/powerpoint/2010/main" val="1065649164"/>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0</TotalTime>
  <Words>1883</Words>
  <Application>Microsoft Office PowerPoint</Application>
  <PresentationFormat>Widescreen</PresentationFormat>
  <Paragraphs>136</Paragraphs>
  <Slides>17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Trebuchet MS</vt:lpstr>
      <vt:lpstr>Wingdings</vt:lpstr>
      <vt:lpstr>Rückblick</vt:lpstr>
      <vt:lpstr>  </vt:lpstr>
      <vt:lpstr>PĀRSKATS </vt:lpstr>
      <vt:lpstr>ES TIESU IESTĀŽU SADARBĪBAS INSTRUMENTI </vt:lpstr>
      <vt:lpstr>ES TIESU IESTĀŽU SADARBĪBAS INSTRUMENTI </vt:lpstr>
      <vt:lpstr>ES TIESU IESTĀŽU SADARBĪBAS INSTRUMENTI </vt:lpstr>
      <vt:lpstr>ES TIESU IESTĀŽU SADARBĪBAS INSTRUMENTI </vt:lpstr>
      <vt:lpstr>ES TIESU IESTĀŽU SADARBĪBAS INSTRUMENTI UN EPPO
 </vt:lpstr>
      <vt:lpstr> SAVSTARPĒJA ATZĪŠANA UN NE TIKAI</vt:lpstr>
      <vt:lpstr> SAVSTARPĒJA ATZĪŠANA UN NE TIKAI</vt:lpstr>
      <vt:lpstr> SAVSTARPĒJA ATZĪŠANA UN NE TIKAI</vt:lpstr>
      <vt:lpstr>SAVSTARPĒJA ATZĪŠANA UN NE TIKAI </vt:lpstr>
      <vt:lpstr>SAVSTARPĒJA ATZĪŠANA UN NE TIKAI </vt:lpstr>
      <vt:lpstr>SAVSTARPĒJA ATZĪŠANA UN NE TIKAI </vt:lpstr>
      <vt:lpstr> SAVSTARPĒJA ATZĪŠANA UN NE TIKAI</vt:lpstr>
      <vt:lpstr>SAVSTARPĒJA ATZĪŠANA UN NE TIKAI </vt:lpstr>
      <vt:lpstr>PĒDĒJĀ VIKTORĪNA — PĀRBAUDI SAVAS ZINĀŠANAS</vt:lpstr>
      <vt:lpstr>Paldies par  jūsu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Paula Ivanovaite</cp:lastModifiedBy>
  <cp:revision>37</cp:revision>
  <cp:lastPrinted>2016-10-12T07:25:39Z</cp:lastPrinted>
  <dcterms:created xsi:type="dcterms:W3CDTF">2020-09-29T09:53:56Z</dcterms:created>
  <dcterms:modified xsi:type="dcterms:W3CDTF">2022-02-21T13:42:32Z</dcterms:modified>
</cp:coreProperties>
</file>